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72" r:id="rId2"/>
    <p:sldId id="276" r:id="rId3"/>
    <p:sldId id="274" r:id="rId4"/>
    <p:sldId id="275" r:id="rId5"/>
    <p:sldId id="280" r:id="rId6"/>
    <p:sldId id="277" r:id="rId7"/>
    <p:sldId id="293" r:id="rId8"/>
    <p:sldId id="294" r:id="rId9"/>
    <p:sldId id="295" r:id="rId10"/>
    <p:sldId id="281" r:id="rId11"/>
    <p:sldId id="282" r:id="rId12"/>
    <p:sldId id="283" r:id="rId13"/>
    <p:sldId id="285" r:id="rId14"/>
    <p:sldId id="291" r:id="rId15"/>
    <p:sldId id="287" r:id="rId16"/>
    <p:sldId id="288" r:id="rId17"/>
    <p:sldId id="290" r:id="rId18"/>
    <p:sldId id="292"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234D3-976D-40B2-ABD4-D0FB10A183A2}">
          <p14:sldIdLst>
            <p14:sldId id="272"/>
            <p14:sldId id="276"/>
            <p14:sldId id="274"/>
            <p14:sldId id="275"/>
            <p14:sldId id="280"/>
            <p14:sldId id="277"/>
            <p14:sldId id="293"/>
            <p14:sldId id="294"/>
            <p14:sldId id="295"/>
            <p14:sldId id="281"/>
            <p14:sldId id="282"/>
            <p14:sldId id="283"/>
            <p14:sldId id="285"/>
            <p14:sldId id="291"/>
            <p14:sldId id="287"/>
            <p14:sldId id="288"/>
            <p14:sldId id="290"/>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4" d="100"/>
          <a:sy n="94" d="100"/>
        </p:scale>
        <p:origin x="1123"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2AAF7-16FC-4E44-9207-335244AD61EF}" type="datetimeFigureOut">
              <a:rPr lang="en-US" smtClean="0"/>
              <a:t>5/31/2017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C2ADD-67F9-4CA2-9397-F7FD497A0908}" type="slidenum">
              <a:rPr lang="en-US" smtClean="0"/>
              <a:t>‹#›</a:t>
            </a:fld>
            <a:endParaRPr lang="en-US"/>
          </a:p>
        </p:txBody>
      </p:sp>
    </p:spTree>
    <p:extLst>
      <p:ext uri="{BB962C8B-B14F-4D97-AF65-F5344CB8AC3E}">
        <p14:creationId xmlns:p14="http://schemas.microsoft.com/office/powerpoint/2010/main" val="414788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goes_20.jpg"/>
          <p:cNvPicPr>
            <a:picLocks noChangeAspect="1"/>
          </p:cNvPicPr>
          <p:nvPr/>
        </p:nvPicPr>
        <p:blipFill>
          <a:blip r:embed="rId2"/>
          <a:stretch>
            <a:fillRect/>
          </a:stretch>
        </p:blipFill>
        <p:spPr>
          <a:xfrm>
            <a:off x="1" y="923544"/>
            <a:ext cx="8670591" cy="5468112"/>
          </a:xfrm>
          <a:prstGeom prst="rect">
            <a:avLst/>
          </a:prstGeom>
        </p:spPr>
      </p:pic>
      <p:sp>
        <p:nvSpPr>
          <p:cNvPr id="2" name="Title 1"/>
          <p:cNvSpPr>
            <a:spLocks noGrp="1"/>
          </p:cNvSpPr>
          <p:nvPr>
            <p:ph type="ctrTitle" hasCustomPrompt="1"/>
          </p:nvPr>
        </p:nvSpPr>
        <p:spPr>
          <a:xfrm>
            <a:off x="685800" y="3151188"/>
            <a:ext cx="8229600" cy="735014"/>
          </a:xfrm>
        </p:spPr>
        <p:txBody>
          <a:bodyPr lIns="0" tIns="0" rIns="0" bIns="0" anchor="t">
            <a:noAutofit/>
          </a:bodyPr>
          <a:lstStyle>
            <a:lvl1pPr>
              <a:defRPr sz="4800">
                <a:solidFill>
                  <a:srgbClr val="084284"/>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685800" y="3886200"/>
            <a:ext cx="8229600" cy="974357"/>
          </a:xfrm>
        </p:spPr>
        <p:txBody>
          <a:bodyPr lIns="0" tIns="0" rIns="0" bIns="0">
            <a:noAutofit/>
          </a:bodyPr>
          <a:lstStyle>
            <a:lvl1pPr marL="0" indent="0" algn="l">
              <a:buNone/>
              <a:defRPr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subtitle</a:t>
            </a:r>
            <a:endParaRPr lang="en-US" dirty="0"/>
          </a:p>
        </p:txBody>
      </p:sp>
      <p:sp>
        <p:nvSpPr>
          <p:cNvPr id="10" name="Text Placeholder 9"/>
          <p:cNvSpPr>
            <a:spLocks noGrp="1"/>
          </p:cNvSpPr>
          <p:nvPr>
            <p:ph type="body" sz="quarter" idx="13" hasCustomPrompt="1"/>
          </p:nvPr>
        </p:nvSpPr>
        <p:spPr>
          <a:xfrm>
            <a:off x="685800" y="4860557"/>
            <a:ext cx="8229600" cy="429411"/>
          </a:xfrm>
        </p:spPr>
        <p:txBody>
          <a:bodyPr lIns="0" bIns="0">
            <a:noAutofit/>
          </a:bodyPr>
          <a:lstStyle>
            <a:lvl1pPr>
              <a:buNone/>
              <a:defRPr sz="2000" baseline="0"/>
            </a:lvl1pPr>
            <a:lvl2pPr>
              <a:buNone/>
              <a:defRPr sz="2000"/>
            </a:lvl2pPr>
            <a:lvl3pPr>
              <a:buNone/>
              <a:defRPr sz="2000"/>
            </a:lvl3pPr>
            <a:lvl4pPr>
              <a:buNone/>
              <a:defRPr sz="2000"/>
            </a:lvl4pPr>
            <a:lvl5pPr>
              <a:buNone/>
              <a:defRPr sz="2000"/>
            </a:lvl5pPr>
          </a:lstStyle>
          <a:p>
            <a:pPr lvl="0"/>
            <a:r>
              <a:rPr lang="en-US" dirty="0" smtClean="0"/>
              <a:t>Date and/or location</a:t>
            </a:r>
            <a:endParaRPr lang="en-US" dirty="0"/>
          </a:p>
        </p:txBody>
      </p:sp>
      <p:sp>
        <p:nvSpPr>
          <p:cNvPr id="9" name="Footer Placeholder 3"/>
          <p:cNvSpPr>
            <a:spLocks noGrp="1"/>
          </p:cNvSpPr>
          <p:nvPr>
            <p:ph type="ftr" sz="quarter" idx="3"/>
          </p:nvPr>
        </p:nvSpPr>
        <p:spPr>
          <a:xfrm>
            <a:off x="2428875" y="6456106"/>
            <a:ext cx="4286250" cy="365125"/>
          </a:xfrm>
          <a:prstGeom prst="rect">
            <a:avLst/>
          </a:prstGeom>
        </p:spPr>
        <p:txBody>
          <a:bodyPr vert="horz" lIns="91440" tIns="45720" rIns="91440" bIns="45720" rtlCol="0" anchor="ctr"/>
          <a:lstStyle>
            <a:lvl1pPr algn="ctr">
              <a:defRPr sz="1200">
                <a:solidFill>
                  <a:schemeClr val="tx1"/>
                </a:solidFill>
              </a:defRPr>
            </a:lvl1pPr>
          </a:lstStyle>
          <a:p>
            <a:pPr defTabSz="457200"/>
            <a:r>
              <a:rPr lang="en-US" dirty="0" smtClean="0">
                <a:solidFill>
                  <a:prstClr val="black"/>
                </a:solidFill>
              </a:rPr>
              <a:t>ABI L1b and CMI Provisional PS-PVR</a:t>
            </a:r>
            <a:endParaRPr lang="en-US" dirty="0">
              <a:solidFill>
                <a:prstClr val="black"/>
              </a:solidFill>
            </a:endParaRPr>
          </a:p>
        </p:txBody>
      </p:sp>
      <p:sp>
        <p:nvSpPr>
          <p:cNvPr id="11" name="Slide Number Placeholder 4"/>
          <p:cNvSpPr>
            <a:spLocks noGrp="1"/>
          </p:cNvSpPr>
          <p:nvPr>
            <p:ph type="sldNum" sz="quarter" idx="4"/>
          </p:nvPr>
        </p:nvSpPr>
        <p:spPr>
          <a:xfrm>
            <a:off x="7173884" y="6456106"/>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solidFill>
                  <a:prstClr val="black"/>
                </a:solidFill>
              </a:rPr>
              <a:pPr/>
              <a:t>‹#›</a:t>
            </a:fld>
            <a:endParaRPr lang="en-US">
              <a:solidFill>
                <a:prstClr val="black"/>
              </a:solidFill>
            </a:endParaRPr>
          </a:p>
        </p:txBody>
      </p:sp>
      <p:sp>
        <p:nvSpPr>
          <p:cNvPr id="12" name="Date Placeholder 9"/>
          <p:cNvSpPr>
            <a:spLocks noGrp="1"/>
          </p:cNvSpPr>
          <p:nvPr>
            <p:ph type="dt" sz="half" idx="2"/>
          </p:nvPr>
        </p:nvSpPr>
        <p:spPr>
          <a:xfrm>
            <a:off x="228600" y="6456106"/>
            <a:ext cx="1741516"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solidFill>
                  <a:prstClr val="black"/>
                </a:solidFill>
              </a:rPr>
              <a:t>June 1, 2017</a:t>
            </a:r>
            <a:endParaRPr lang="en-US" dirty="0">
              <a:solidFill>
                <a:prstClr val="black"/>
              </a:solidFill>
            </a:endParaRPr>
          </a:p>
        </p:txBody>
      </p:sp>
    </p:spTree>
    <p:extLst>
      <p:ext uri="{BB962C8B-B14F-4D97-AF65-F5344CB8AC3E}">
        <p14:creationId xmlns:p14="http://schemas.microsoft.com/office/powerpoint/2010/main" val="1226137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092232"/>
            <a:ext cx="7772400" cy="1362075"/>
          </a:xfrm>
        </p:spPr>
        <p:txBody>
          <a:bodyPr anchor="b">
            <a:normAutofit/>
          </a:bodyPr>
          <a:lstStyle>
            <a:lvl1pPr algn="ctr">
              <a:lnSpc>
                <a:spcPct val="90000"/>
              </a:lnSpc>
              <a:defRPr sz="3600" b="1" cap="none">
                <a:solidFill>
                  <a:srgbClr val="084284"/>
                </a:solidFill>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685800" y="3582805"/>
            <a:ext cx="7772400" cy="1149843"/>
          </a:xfrm>
        </p:spPr>
        <p:txBody>
          <a:bodyPr anchor="t">
            <a:normAutofit/>
          </a:bodyPr>
          <a:lstStyle>
            <a:lvl1pPr marL="0" indent="0" algn="ctr">
              <a:lnSpc>
                <a:spcPct val="90000"/>
              </a:lnSpc>
              <a:spcBef>
                <a:spcPts val="0"/>
              </a:spcBef>
              <a:buNone/>
              <a:defRPr sz="3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Presenter’s name</a:t>
            </a:r>
          </a:p>
        </p:txBody>
      </p:sp>
      <p:sp>
        <p:nvSpPr>
          <p:cNvPr id="5" name="Footer Placeholder 3"/>
          <p:cNvSpPr>
            <a:spLocks noGrp="1"/>
          </p:cNvSpPr>
          <p:nvPr>
            <p:ph type="ftr" sz="quarter" idx="3"/>
          </p:nvPr>
        </p:nvSpPr>
        <p:spPr>
          <a:xfrm>
            <a:off x="2428875" y="6456106"/>
            <a:ext cx="4286250" cy="365125"/>
          </a:xfrm>
          <a:prstGeom prst="rect">
            <a:avLst/>
          </a:prstGeom>
        </p:spPr>
        <p:txBody>
          <a:bodyPr vert="horz" lIns="91440" tIns="45720" rIns="91440" bIns="45720" rtlCol="0" anchor="ctr"/>
          <a:lstStyle>
            <a:lvl1pPr algn="ctr">
              <a:defRPr sz="1200">
                <a:solidFill>
                  <a:schemeClr val="tx1"/>
                </a:solidFill>
              </a:defRPr>
            </a:lvl1pPr>
          </a:lstStyle>
          <a:p>
            <a:pPr defTabSz="457200"/>
            <a:r>
              <a:rPr lang="en-US" dirty="0" smtClean="0">
                <a:solidFill>
                  <a:prstClr val="black"/>
                </a:solidFill>
              </a:rPr>
              <a:t>ABI L1b and CMI Provisional PS-PVR</a:t>
            </a:r>
            <a:endParaRPr lang="en-US" dirty="0">
              <a:solidFill>
                <a:prstClr val="black"/>
              </a:solidFill>
            </a:endParaRPr>
          </a:p>
        </p:txBody>
      </p:sp>
      <p:sp>
        <p:nvSpPr>
          <p:cNvPr id="7" name="Slide Number Placeholder 4"/>
          <p:cNvSpPr>
            <a:spLocks noGrp="1"/>
          </p:cNvSpPr>
          <p:nvPr>
            <p:ph type="sldNum" sz="quarter" idx="4"/>
          </p:nvPr>
        </p:nvSpPr>
        <p:spPr>
          <a:xfrm>
            <a:off x="7173884" y="6456106"/>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solidFill>
                  <a:prstClr val="black"/>
                </a:solidFill>
              </a:rPr>
              <a:pPr/>
              <a:t>‹#›</a:t>
            </a:fld>
            <a:endParaRPr lang="en-US">
              <a:solidFill>
                <a:prstClr val="black"/>
              </a:solidFill>
            </a:endParaRPr>
          </a:p>
        </p:txBody>
      </p:sp>
      <p:sp>
        <p:nvSpPr>
          <p:cNvPr id="8" name="Date Placeholder 9"/>
          <p:cNvSpPr>
            <a:spLocks noGrp="1"/>
          </p:cNvSpPr>
          <p:nvPr>
            <p:ph type="dt" sz="half" idx="2"/>
          </p:nvPr>
        </p:nvSpPr>
        <p:spPr>
          <a:xfrm>
            <a:off x="228600" y="6456106"/>
            <a:ext cx="1741516"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solidFill>
                  <a:prstClr val="black"/>
                </a:solidFill>
              </a:rPr>
              <a:t>June 1, 2017</a:t>
            </a:r>
            <a:endParaRPr lang="en-US" dirty="0">
              <a:solidFill>
                <a:prstClr val="black"/>
              </a:solidFill>
            </a:endParaRPr>
          </a:p>
        </p:txBody>
      </p:sp>
    </p:spTree>
    <p:extLst>
      <p:ext uri="{BB962C8B-B14F-4D97-AF65-F5344CB8AC3E}">
        <p14:creationId xmlns:p14="http://schemas.microsoft.com/office/powerpoint/2010/main" val="766114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3"/>
          <p:cNvSpPr>
            <a:spLocks noGrp="1"/>
          </p:cNvSpPr>
          <p:nvPr>
            <p:ph type="ftr" sz="quarter" idx="3"/>
          </p:nvPr>
        </p:nvSpPr>
        <p:spPr>
          <a:xfrm>
            <a:off x="2428875" y="6456106"/>
            <a:ext cx="4286250" cy="365125"/>
          </a:xfrm>
          <a:prstGeom prst="rect">
            <a:avLst/>
          </a:prstGeom>
        </p:spPr>
        <p:txBody>
          <a:bodyPr vert="horz" lIns="91440" tIns="45720" rIns="91440" bIns="45720" rtlCol="0" anchor="ctr"/>
          <a:lstStyle>
            <a:lvl1pPr algn="ctr">
              <a:defRPr sz="1200">
                <a:solidFill>
                  <a:schemeClr val="tx1"/>
                </a:solidFill>
              </a:defRPr>
            </a:lvl1pPr>
          </a:lstStyle>
          <a:p>
            <a:pPr defTabSz="457200"/>
            <a:r>
              <a:rPr lang="en-US" dirty="0" smtClean="0">
                <a:solidFill>
                  <a:prstClr val="black"/>
                </a:solidFill>
              </a:rPr>
              <a:t>ABI L1b and CMI Provisional PS-PVR</a:t>
            </a:r>
            <a:endParaRPr lang="en-US" dirty="0">
              <a:solidFill>
                <a:prstClr val="black"/>
              </a:solidFill>
            </a:endParaRPr>
          </a:p>
        </p:txBody>
      </p:sp>
      <p:sp>
        <p:nvSpPr>
          <p:cNvPr id="5" name="Slide Number Placeholder 4"/>
          <p:cNvSpPr>
            <a:spLocks noGrp="1"/>
          </p:cNvSpPr>
          <p:nvPr>
            <p:ph type="sldNum" sz="quarter" idx="4"/>
          </p:nvPr>
        </p:nvSpPr>
        <p:spPr>
          <a:xfrm>
            <a:off x="7173884" y="6456106"/>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solidFill>
                  <a:prstClr val="black"/>
                </a:solidFill>
              </a:rPr>
              <a:pPr/>
              <a:t>‹#›</a:t>
            </a:fld>
            <a:endParaRPr lang="en-US">
              <a:solidFill>
                <a:prstClr val="black"/>
              </a:solidFill>
            </a:endParaRPr>
          </a:p>
        </p:txBody>
      </p:sp>
      <p:sp>
        <p:nvSpPr>
          <p:cNvPr id="6" name="Date Placeholder 9"/>
          <p:cNvSpPr>
            <a:spLocks noGrp="1"/>
          </p:cNvSpPr>
          <p:nvPr>
            <p:ph type="dt" sz="half" idx="2"/>
          </p:nvPr>
        </p:nvSpPr>
        <p:spPr>
          <a:xfrm>
            <a:off x="228600" y="6456106"/>
            <a:ext cx="1741516"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solidFill>
                  <a:prstClr val="black"/>
                </a:solidFill>
              </a:rPr>
              <a:t>June 1, 2017</a:t>
            </a:r>
            <a:endParaRPr lang="en-US" dirty="0">
              <a:solidFill>
                <a:prstClr val="black"/>
              </a:solidFill>
            </a:endParaRPr>
          </a:p>
        </p:txBody>
      </p:sp>
    </p:spTree>
    <p:extLst>
      <p:ext uri="{BB962C8B-B14F-4D97-AF65-F5344CB8AC3E}">
        <p14:creationId xmlns:p14="http://schemas.microsoft.com/office/powerpoint/2010/main" val="71851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lvl1pPr>
          </a:lstStyle>
          <a:p>
            <a:r>
              <a:rPr lang="en-US" dirty="0" smtClean="0"/>
              <a:t>Slide title</a:t>
            </a:r>
            <a:endParaRPr lang="en-US" dirty="0"/>
          </a:p>
        </p:txBody>
      </p:sp>
      <p:sp>
        <p:nvSpPr>
          <p:cNvPr id="4" name="Footer Placeholder 3"/>
          <p:cNvSpPr>
            <a:spLocks noGrp="1"/>
          </p:cNvSpPr>
          <p:nvPr>
            <p:ph type="ftr" sz="quarter" idx="3"/>
          </p:nvPr>
        </p:nvSpPr>
        <p:spPr>
          <a:xfrm>
            <a:off x="2428875" y="6456106"/>
            <a:ext cx="4286250" cy="365125"/>
          </a:xfrm>
          <a:prstGeom prst="rect">
            <a:avLst/>
          </a:prstGeom>
        </p:spPr>
        <p:txBody>
          <a:bodyPr vert="horz" lIns="91440" tIns="45720" rIns="91440" bIns="45720" rtlCol="0" anchor="ctr"/>
          <a:lstStyle>
            <a:lvl1pPr algn="ctr">
              <a:defRPr sz="1200">
                <a:solidFill>
                  <a:schemeClr val="tx1"/>
                </a:solidFill>
              </a:defRPr>
            </a:lvl1pPr>
          </a:lstStyle>
          <a:p>
            <a:pPr defTabSz="457200"/>
            <a:r>
              <a:rPr lang="en-US" dirty="0" smtClean="0">
                <a:solidFill>
                  <a:prstClr val="black"/>
                </a:solidFill>
              </a:rPr>
              <a:t>ABI L1b and CMI Provisional PS-PVR</a:t>
            </a:r>
            <a:endParaRPr lang="en-US" dirty="0">
              <a:solidFill>
                <a:prstClr val="black"/>
              </a:solidFill>
            </a:endParaRPr>
          </a:p>
        </p:txBody>
      </p:sp>
      <p:sp>
        <p:nvSpPr>
          <p:cNvPr id="6" name="Slide Number Placeholder 4"/>
          <p:cNvSpPr>
            <a:spLocks noGrp="1"/>
          </p:cNvSpPr>
          <p:nvPr>
            <p:ph type="sldNum" sz="quarter" idx="4"/>
          </p:nvPr>
        </p:nvSpPr>
        <p:spPr>
          <a:xfrm>
            <a:off x="7173884" y="6456106"/>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solidFill>
                  <a:prstClr val="black"/>
                </a:solidFill>
              </a:rPr>
              <a:pPr/>
              <a:t>‹#›</a:t>
            </a:fld>
            <a:endParaRPr lang="en-US">
              <a:solidFill>
                <a:prstClr val="black"/>
              </a:solidFill>
            </a:endParaRPr>
          </a:p>
        </p:txBody>
      </p:sp>
      <p:sp>
        <p:nvSpPr>
          <p:cNvPr id="7" name="Date Placeholder 9"/>
          <p:cNvSpPr>
            <a:spLocks noGrp="1"/>
          </p:cNvSpPr>
          <p:nvPr>
            <p:ph type="dt" sz="half" idx="2"/>
          </p:nvPr>
        </p:nvSpPr>
        <p:spPr>
          <a:xfrm>
            <a:off x="228600" y="6456106"/>
            <a:ext cx="1741516"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solidFill>
                  <a:prstClr val="black"/>
                </a:solidFill>
              </a:rPr>
              <a:t>June 1, 2017</a:t>
            </a:r>
            <a:endParaRPr lang="en-US" dirty="0">
              <a:solidFill>
                <a:prstClr val="black"/>
              </a:solidFill>
            </a:endParaRPr>
          </a:p>
        </p:txBody>
      </p:sp>
    </p:spTree>
    <p:extLst>
      <p:ext uri="{BB962C8B-B14F-4D97-AF65-F5344CB8AC3E}">
        <p14:creationId xmlns:p14="http://schemas.microsoft.com/office/powerpoint/2010/main" val="359619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3"/>
          </p:nvPr>
        </p:nvSpPr>
        <p:spPr>
          <a:xfrm>
            <a:off x="2428875" y="6456106"/>
            <a:ext cx="4286250" cy="365125"/>
          </a:xfrm>
          <a:prstGeom prst="rect">
            <a:avLst/>
          </a:prstGeom>
        </p:spPr>
        <p:txBody>
          <a:bodyPr vert="horz" lIns="91440" tIns="45720" rIns="91440" bIns="45720" rtlCol="0" anchor="ctr"/>
          <a:lstStyle>
            <a:lvl1pPr algn="ctr">
              <a:defRPr sz="1200">
                <a:solidFill>
                  <a:schemeClr val="tx1"/>
                </a:solidFill>
              </a:defRPr>
            </a:lvl1pPr>
          </a:lstStyle>
          <a:p>
            <a:pPr defTabSz="457200"/>
            <a:r>
              <a:rPr lang="en-US" dirty="0" smtClean="0">
                <a:solidFill>
                  <a:prstClr val="black"/>
                </a:solidFill>
              </a:rPr>
              <a:t>ABI L1b and CMI Provisional PS-PVR</a:t>
            </a:r>
            <a:endParaRPr lang="en-US" dirty="0">
              <a:solidFill>
                <a:prstClr val="black"/>
              </a:solidFill>
            </a:endParaRPr>
          </a:p>
        </p:txBody>
      </p:sp>
      <p:sp>
        <p:nvSpPr>
          <p:cNvPr id="7" name="Slide Number Placeholder 4"/>
          <p:cNvSpPr>
            <a:spLocks noGrp="1"/>
          </p:cNvSpPr>
          <p:nvPr>
            <p:ph type="sldNum" sz="quarter" idx="4"/>
          </p:nvPr>
        </p:nvSpPr>
        <p:spPr>
          <a:xfrm>
            <a:off x="7173884" y="6456106"/>
            <a:ext cx="1741516" cy="365125"/>
          </a:xfrm>
          <a:prstGeom prst="rect">
            <a:avLst/>
          </a:prstGeom>
        </p:spPr>
        <p:txBody>
          <a:bodyPr vert="horz" lIns="91440" tIns="45720" rIns="91440" bIns="45720" rtlCol="0" anchor="ctr"/>
          <a:lstStyle>
            <a:lvl1pPr algn="r">
              <a:defRPr sz="1200">
                <a:solidFill>
                  <a:schemeClr val="tx1"/>
                </a:solidFill>
              </a:defRPr>
            </a:lvl1pPr>
          </a:lstStyle>
          <a:p>
            <a:fld id="{0249A42C-7C3A-1946-A459-68A8AD418034}" type="slidenum">
              <a:rPr lang="en-US" smtClean="0">
                <a:solidFill>
                  <a:prstClr val="black"/>
                </a:solidFill>
              </a:rPr>
              <a:pPr/>
              <a:t>‹#›</a:t>
            </a:fld>
            <a:endParaRPr lang="en-US">
              <a:solidFill>
                <a:prstClr val="black"/>
              </a:solidFill>
            </a:endParaRPr>
          </a:p>
        </p:txBody>
      </p:sp>
      <p:sp>
        <p:nvSpPr>
          <p:cNvPr id="8" name="Date Placeholder 9"/>
          <p:cNvSpPr>
            <a:spLocks noGrp="1"/>
          </p:cNvSpPr>
          <p:nvPr>
            <p:ph type="dt" sz="half" idx="2"/>
          </p:nvPr>
        </p:nvSpPr>
        <p:spPr>
          <a:xfrm>
            <a:off x="228600" y="6456106"/>
            <a:ext cx="1741516"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solidFill>
                  <a:prstClr val="black"/>
                </a:solidFill>
              </a:rPr>
              <a:t>June 1, 2017</a:t>
            </a:r>
            <a:endParaRPr lang="en-US" dirty="0">
              <a:solidFill>
                <a:prstClr val="black"/>
              </a:solidFill>
            </a:endParaRPr>
          </a:p>
        </p:txBody>
      </p:sp>
    </p:spTree>
    <p:extLst>
      <p:ext uri="{BB962C8B-B14F-4D97-AF65-F5344CB8AC3E}">
        <p14:creationId xmlns:p14="http://schemas.microsoft.com/office/powerpoint/2010/main" val="2625236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0"/>
            <a:ext cx="7315200" cy="822960"/>
          </a:xfrm>
          <a:prstGeom prst="rect">
            <a:avLst/>
          </a:prstGeom>
        </p:spPr>
        <p:txBody>
          <a:bodyPr vert="horz" lIns="91440" tIns="45720" rIns="91440" bIns="45720" rtlCol="0" anchor="ctr">
            <a:normAutofit/>
          </a:bodyPr>
          <a:lstStyle/>
          <a:p>
            <a:r>
              <a:rPr lang="en-US" dirty="0" smtClean="0"/>
              <a:t>Slide title</a:t>
            </a:r>
            <a:endParaRPr lang="en-US" dirty="0"/>
          </a:p>
        </p:txBody>
      </p:sp>
      <p:sp>
        <p:nvSpPr>
          <p:cNvPr id="3" name="Text Placeholder 2"/>
          <p:cNvSpPr>
            <a:spLocks noGrp="1"/>
          </p:cNvSpPr>
          <p:nvPr>
            <p:ph type="body" idx="1"/>
          </p:nvPr>
        </p:nvSpPr>
        <p:spPr>
          <a:xfrm>
            <a:off x="228600" y="1033272"/>
            <a:ext cx="8686800" cy="52578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600200" cy="822960"/>
          </a:xfrm>
          <a:prstGeom prst="rect">
            <a:avLst/>
          </a:prstGeom>
          <a:solidFill>
            <a:srgbClr val="084284"/>
          </a:solid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dirty="0">
              <a:solidFill>
                <a:prstClr val="white"/>
              </a:solidFill>
            </a:endParaRPr>
          </a:p>
          <a:p>
            <a:pPr defTabSz="457200"/>
            <a:endParaRPr lang="en-US" dirty="0">
              <a:solidFill>
                <a:prstClr val="white"/>
              </a:solidFill>
            </a:endParaRPr>
          </a:p>
        </p:txBody>
      </p:sp>
      <p:sp>
        <p:nvSpPr>
          <p:cNvPr id="8" name="Rectangle 7"/>
          <p:cNvSpPr/>
          <p:nvPr/>
        </p:nvSpPr>
        <p:spPr>
          <a:xfrm>
            <a:off x="1600200" y="822960"/>
            <a:ext cx="7543800" cy="91440"/>
          </a:xfrm>
          <a:prstGeom prst="rect">
            <a:avLst/>
          </a:prstGeom>
          <a:solidFill>
            <a:srgbClr val="084284"/>
          </a:solid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dirty="0">
              <a:solidFill>
                <a:prstClr val="white"/>
              </a:solidFill>
            </a:endParaRPr>
          </a:p>
          <a:p>
            <a:pPr defTabSz="457200"/>
            <a:endParaRPr>
              <a:solidFill>
                <a:prstClr val="white"/>
              </a:solidFill>
            </a:endParaRPr>
          </a:p>
          <a:p>
            <a:pPr defTabSz="457200"/>
            <a:endParaRPr lang="en-US" dirty="0">
              <a:solidFill>
                <a:prstClr val="white"/>
              </a:solidFill>
            </a:endParaRPr>
          </a:p>
        </p:txBody>
      </p:sp>
      <p:sp>
        <p:nvSpPr>
          <p:cNvPr id="9" name="Rectangle 8"/>
          <p:cNvSpPr/>
          <p:nvPr/>
        </p:nvSpPr>
        <p:spPr>
          <a:xfrm>
            <a:off x="0" y="822960"/>
            <a:ext cx="1600200" cy="91440"/>
          </a:xfrm>
          <a:prstGeom prst="rect">
            <a:avLst/>
          </a:prstGeom>
          <a:solidFill>
            <a:srgbClr val="82C3FF"/>
          </a:solid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US" dirty="0">
              <a:solidFill>
                <a:prstClr val="white"/>
              </a:solidFill>
            </a:endParaRPr>
          </a:p>
          <a:p>
            <a:pPr defTabSz="457200"/>
            <a:endParaRPr>
              <a:solidFill>
                <a:prstClr val="white"/>
              </a:solidFill>
            </a:endParaRPr>
          </a:p>
          <a:p>
            <a:pPr defTabSz="457200"/>
            <a:endParaRPr lang="en-US" dirty="0">
              <a:solidFill>
                <a:prstClr val="white"/>
              </a:solidFill>
            </a:endParaRPr>
          </a:p>
        </p:txBody>
      </p:sp>
      <p:cxnSp>
        <p:nvCxnSpPr>
          <p:cNvPr id="11" name="Straight Connector 10"/>
          <p:cNvCxnSpPr/>
          <p:nvPr/>
        </p:nvCxnSpPr>
        <p:spPr>
          <a:xfrm flipV="1">
            <a:off x="0" y="914400"/>
            <a:ext cx="914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0" y="822960"/>
            <a:ext cx="914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0" y="6400800"/>
            <a:ext cx="9144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goes-r_logo_slide_crop.png"/>
          <p:cNvPicPr>
            <a:picLocks noChangeAspect="1"/>
          </p:cNvPicPr>
          <p:nvPr/>
        </p:nvPicPr>
        <p:blipFill>
          <a:blip r:embed="rId7"/>
          <a:stretch>
            <a:fillRect/>
          </a:stretch>
        </p:blipFill>
        <p:spPr>
          <a:xfrm>
            <a:off x="155448" y="9136"/>
            <a:ext cx="1289832" cy="822960"/>
          </a:xfrm>
          <a:prstGeom prst="rect">
            <a:avLst/>
          </a:prstGeom>
        </p:spPr>
      </p:pic>
      <p:sp>
        <p:nvSpPr>
          <p:cNvPr id="4" name="Footer Placeholder 3"/>
          <p:cNvSpPr>
            <a:spLocks noGrp="1"/>
          </p:cNvSpPr>
          <p:nvPr>
            <p:ph type="ftr" sz="quarter" idx="3"/>
          </p:nvPr>
        </p:nvSpPr>
        <p:spPr>
          <a:xfrm>
            <a:off x="2428875" y="6456106"/>
            <a:ext cx="4286250" cy="365125"/>
          </a:xfrm>
          <a:prstGeom prst="rect">
            <a:avLst/>
          </a:prstGeom>
        </p:spPr>
        <p:txBody>
          <a:bodyPr vert="horz" lIns="91440" tIns="45720" rIns="91440" bIns="45720" rtlCol="0" anchor="ctr"/>
          <a:lstStyle>
            <a:lvl1pPr algn="ctr">
              <a:defRPr sz="1200">
                <a:solidFill>
                  <a:schemeClr val="tx1"/>
                </a:solidFill>
              </a:defRPr>
            </a:lvl1pPr>
          </a:lstStyle>
          <a:p>
            <a:pPr defTabSz="457200"/>
            <a:r>
              <a:rPr lang="en-US" dirty="0" smtClean="0">
                <a:solidFill>
                  <a:prstClr val="black"/>
                </a:solidFill>
              </a:rPr>
              <a:t>ABI L1b and CMI Provisional PS-PVR</a:t>
            </a:r>
            <a:endParaRPr lang="en-US" dirty="0">
              <a:solidFill>
                <a:prstClr val="black"/>
              </a:solidFill>
            </a:endParaRPr>
          </a:p>
        </p:txBody>
      </p:sp>
      <p:sp>
        <p:nvSpPr>
          <p:cNvPr id="5" name="Slide Number Placeholder 4"/>
          <p:cNvSpPr>
            <a:spLocks noGrp="1"/>
          </p:cNvSpPr>
          <p:nvPr>
            <p:ph type="sldNum" sz="quarter" idx="4"/>
          </p:nvPr>
        </p:nvSpPr>
        <p:spPr>
          <a:xfrm>
            <a:off x="7173884" y="6456106"/>
            <a:ext cx="1741516" cy="365125"/>
          </a:xfrm>
          <a:prstGeom prst="rect">
            <a:avLst/>
          </a:prstGeom>
        </p:spPr>
        <p:txBody>
          <a:bodyPr vert="horz" lIns="91440" tIns="45720" rIns="91440" bIns="45720" rtlCol="0" anchor="ctr"/>
          <a:lstStyle>
            <a:lvl1pPr algn="r">
              <a:defRPr sz="1200">
                <a:solidFill>
                  <a:schemeClr val="tx1"/>
                </a:solidFill>
              </a:defRPr>
            </a:lvl1pPr>
          </a:lstStyle>
          <a:p>
            <a:pPr defTabSz="457200"/>
            <a:fld id="{0249A42C-7C3A-1946-A459-68A8AD418034}" type="slidenum">
              <a:rPr lang="en-US" smtClean="0">
                <a:solidFill>
                  <a:prstClr val="black"/>
                </a:solidFill>
              </a:rPr>
              <a:pPr defTabSz="457200"/>
              <a:t>‹#›</a:t>
            </a:fld>
            <a:endParaRPr lang="en-US">
              <a:solidFill>
                <a:prstClr val="black"/>
              </a:solidFill>
            </a:endParaRPr>
          </a:p>
        </p:txBody>
      </p:sp>
      <p:sp>
        <p:nvSpPr>
          <p:cNvPr id="10" name="Date Placeholder 9"/>
          <p:cNvSpPr>
            <a:spLocks noGrp="1"/>
          </p:cNvSpPr>
          <p:nvPr>
            <p:ph type="dt" sz="half" idx="2"/>
          </p:nvPr>
        </p:nvSpPr>
        <p:spPr>
          <a:xfrm>
            <a:off x="228600" y="6456106"/>
            <a:ext cx="1741516" cy="365125"/>
          </a:xfrm>
          <a:prstGeom prst="rect">
            <a:avLst/>
          </a:prstGeom>
        </p:spPr>
        <p:txBody>
          <a:bodyPr vert="horz" lIns="91440" tIns="45720" rIns="91440" bIns="45720" rtlCol="0" anchor="ctr"/>
          <a:lstStyle>
            <a:lvl1pPr algn="l">
              <a:defRPr sz="1200">
                <a:solidFill>
                  <a:schemeClr val="tx1"/>
                </a:solidFill>
              </a:defRPr>
            </a:lvl1pPr>
          </a:lstStyle>
          <a:p>
            <a:pPr defTabSz="457200"/>
            <a:r>
              <a:rPr lang="en-US" dirty="0" smtClean="0">
                <a:solidFill>
                  <a:prstClr val="black"/>
                </a:solidFill>
              </a:rPr>
              <a:t>June 1, 2017</a:t>
            </a:r>
            <a:endParaRPr lang="en-US" dirty="0">
              <a:solidFill>
                <a:prstClr val="black"/>
              </a:solidFill>
            </a:endParaRPr>
          </a:p>
        </p:txBody>
      </p:sp>
    </p:spTree>
    <p:extLst>
      <p:ext uri="{BB962C8B-B14F-4D97-AF65-F5344CB8AC3E}">
        <p14:creationId xmlns:p14="http://schemas.microsoft.com/office/powerpoint/2010/main" val="15323510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iming>
    <p:tnLst>
      <p:par>
        <p:cTn id="1" dur="indefinite" restart="never" nodeType="tmRoot"/>
      </p:par>
    </p:tnLst>
  </p:timing>
  <p:hf hdr="0"/>
  <p:txStyles>
    <p:titleStyle>
      <a:lvl1pPr algn="l" defTabSz="4572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Product Feedback Forum</a:t>
            </a:r>
            <a:endParaRPr lang="en-US" dirty="0"/>
          </a:p>
        </p:txBody>
      </p:sp>
      <p:sp>
        <p:nvSpPr>
          <p:cNvPr id="3" name="Subtitle 2"/>
          <p:cNvSpPr>
            <a:spLocks noGrp="1"/>
          </p:cNvSpPr>
          <p:nvPr>
            <p:ph type="subTitle" idx="1"/>
          </p:nvPr>
        </p:nvSpPr>
        <p:spPr/>
        <p:txBody>
          <a:bodyPr/>
          <a:lstStyle/>
          <a:p>
            <a:r>
              <a:rPr lang="en-US" dirty="0" smtClean="0"/>
              <a:t>NWS User Feedback on ABI CMI and L1b </a:t>
            </a:r>
            <a:br>
              <a:rPr lang="en-US" dirty="0" smtClean="0"/>
            </a:br>
            <a:r>
              <a:rPr lang="en-US" dirty="0" smtClean="0"/>
              <a:t>for Provisional PS-PVR</a:t>
            </a:r>
            <a:endParaRPr lang="en-US" dirty="0"/>
          </a:p>
        </p:txBody>
      </p:sp>
      <p:sp>
        <p:nvSpPr>
          <p:cNvPr id="4" name="Text Placeholder 3"/>
          <p:cNvSpPr>
            <a:spLocks noGrp="1"/>
          </p:cNvSpPr>
          <p:nvPr>
            <p:ph type="body" sz="quarter" idx="13"/>
          </p:nvPr>
        </p:nvSpPr>
        <p:spPr/>
        <p:txBody>
          <a:bodyPr/>
          <a:lstStyle/>
          <a:p>
            <a:r>
              <a:rPr lang="en-US" dirty="0" smtClean="0"/>
              <a:t>June 1, 2017 Goddard Space Flight Center</a:t>
            </a:r>
            <a:endParaRPr lang="en-US" dirty="0"/>
          </a:p>
        </p:txBody>
      </p:sp>
      <p:sp>
        <p:nvSpPr>
          <p:cNvPr id="5" name="Footer Placeholder 4"/>
          <p:cNvSpPr>
            <a:spLocks noGrp="1"/>
          </p:cNvSpPr>
          <p:nvPr>
            <p:ph type="ftr" sz="quarter" idx="3"/>
          </p:nvPr>
        </p:nvSpPr>
        <p:spPr/>
        <p:txBody>
          <a:bodyPr/>
          <a:lstStyle/>
          <a:p>
            <a:r>
              <a:rPr lang="en-US" dirty="0" smtClean="0">
                <a:solidFill>
                  <a:prstClr val="black"/>
                </a:solidFill>
              </a:rPr>
              <a:t>ABI L1b and CMI PS-PVR</a:t>
            </a:r>
            <a:endParaRPr lang="en-US" dirty="0">
              <a:solidFill>
                <a:prstClr val="black"/>
              </a:solidFill>
            </a:endParaRPr>
          </a:p>
        </p:txBody>
      </p:sp>
      <p:sp>
        <p:nvSpPr>
          <p:cNvPr id="6" name="Slide Number Placeholder 5"/>
          <p:cNvSpPr>
            <a:spLocks noGrp="1"/>
          </p:cNvSpPr>
          <p:nvPr>
            <p:ph type="sldNum" sz="quarter" idx="4"/>
          </p:nvPr>
        </p:nvSpPr>
        <p:spPr/>
        <p:txBody>
          <a:bodyPr/>
          <a:lstStyle/>
          <a:p>
            <a:fld id="{0249A42C-7C3A-1946-A459-68A8AD418034}" type="slidenum">
              <a:rPr lang="en-US" smtClean="0">
                <a:solidFill>
                  <a:prstClr val="black"/>
                </a:solidFill>
              </a:rPr>
              <a:pPr/>
              <a:t>1</a:t>
            </a:fld>
            <a:endParaRPr lang="en-US">
              <a:solidFill>
                <a:prstClr val="black"/>
              </a:solidFill>
            </a:endParaRPr>
          </a:p>
        </p:txBody>
      </p:sp>
      <p:sp>
        <p:nvSpPr>
          <p:cNvPr id="7" name="Date Placeholder 6"/>
          <p:cNvSpPr>
            <a:spLocks noGrp="1"/>
          </p:cNvSpPr>
          <p:nvPr>
            <p:ph type="dt" sz="half" idx="2"/>
          </p:nvPr>
        </p:nvSpPr>
        <p:spPr/>
        <p:txBody>
          <a:bodyPr/>
          <a:lstStyle/>
          <a:p>
            <a:r>
              <a:rPr lang="en-US" dirty="0" smtClean="0">
                <a:solidFill>
                  <a:prstClr val="black"/>
                </a:solidFill>
              </a:rPr>
              <a:t>June 1, 2017</a:t>
            </a:r>
            <a:endParaRPr lang="en-US" dirty="0">
              <a:solidFill>
                <a:prstClr val="black"/>
              </a:solidFill>
            </a:endParaRPr>
          </a:p>
        </p:txBody>
      </p:sp>
    </p:spTree>
    <p:extLst>
      <p:ext uri="{BB962C8B-B14F-4D97-AF65-F5344CB8AC3E}">
        <p14:creationId xmlns:p14="http://schemas.microsoft.com/office/powerpoint/2010/main" val="152509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10</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6" name="Content Placeholder 2"/>
          <p:cNvSpPr txBox="1">
            <a:spLocks/>
          </p:cNvSpPr>
          <p:nvPr/>
        </p:nvSpPr>
        <p:spPr>
          <a:xfrm>
            <a:off x="228600" y="1033272"/>
            <a:ext cx="86868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smtClean="0"/>
              <a:t>Excerpts of how imagery was useful in forecaster decision making:</a:t>
            </a:r>
          </a:p>
          <a:p>
            <a:pPr lvl="1"/>
            <a:r>
              <a:rPr lang="en-US" sz="2000" smtClean="0"/>
              <a:t>“Massive wildfires over southwest and south central KS. We were able to not only track but detect wildfire initiation.” – Dodge City, KS WFO</a:t>
            </a: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70" y="2163535"/>
            <a:ext cx="4337251" cy="211182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140451"/>
            <a:ext cx="4384658" cy="213491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9532" y="4378975"/>
            <a:ext cx="3997977" cy="1946634"/>
          </a:xfrm>
          <a:prstGeom prst="rect">
            <a:avLst/>
          </a:prstGeom>
        </p:spPr>
      </p:pic>
      <p:sp>
        <p:nvSpPr>
          <p:cNvPr id="10" name="Slide Number Placeholder 4"/>
          <p:cNvSpPr txBox="1">
            <a:spLocks/>
          </p:cNvSpPr>
          <p:nvPr/>
        </p:nvSpPr>
        <p:spPr>
          <a:xfrm>
            <a:off x="951931" y="5682550"/>
            <a:ext cx="1009291" cy="288925"/>
          </a:xfrm>
          <a:prstGeom prst="rect">
            <a:avLst/>
          </a:prstGeom>
          <a:noFill/>
          <a:ln>
            <a:noFill/>
          </a:ln>
        </p:spPr>
        <p:txBody>
          <a:bodyPr lIns="91425" tIns="45700" rIns="91425" bIns="45700" anchor="ctr" anchorCtr="0">
            <a:noAutofit/>
          </a:bodyPr>
          <a:lstStyle>
            <a:defPPr>
              <a:defRPr lang="en-US"/>
            </a:defPPr>
            <a:lvl1pPr marL="0" algn="r" defTabSz="914400" rtl="0" eaLnBrk="1" latinLnBrk="0" hangingPunct="1">
              <a:defRPr lang="en-US" sz="1000" b="0" kern="1200" smtClean="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smtClean="0"/>
              <a:t> </a:t>
            </a:r>
            <a:r>
              <a:rPr lang="fi-FI" dirty="0"/>
              <a:t>7</a:t>
            </a:r>
            <a:r>
              <a:rPr lang="fi-FI" dirty="0" smtClean="0"/>
              <a:t> March 2017</a:t>
            </a:r>
            <a:br>
              <a:rPr lang="fi-FI" dirty="0" smtClean="0"/>
            </a:br>
            <a:r>
              <a:rPr lang="fi-FI" dirty="0" smtClean="0"/>
              <a:t>CONUS and MESO</a:t>
            </a:r>
            <a:endParaRPr lang="fi-FI" dirty="0"/>
          </a:p>
        </p:txBody>
      </p:sp>
    </p:spTree>
    <p:extLst>
      <p:ext uri="{BB962C8B-B14F-4D97-AF65-F5344CB8AC3E}">
        <p14:creationId xmlns:p14="http://schemas.microsoft.com/office/powerpoint/2010/main" val="243737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11</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6" name="Content Placeholder 2"/>
          <p:cNvSpPr txBox="1">
            <a:spLocks/>
          </p:cNvSpPr>
          <p:nvPr/>
        </p:nvSpPr>
        <p:spPr>
          <a:xfrm>
            <a:off x="228600" y="1033272"/>
            <a:ext cx="8686800" cy="5257800"/>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Excerpts of how imagery was useful in forecaster decision making:</a:t>
            </a:r>
          </a:p>
          <a:p>
            <a:pPr lvl="1"/>
            <a:r>
              <a:rPr lang="en-US" dirty="0" smtClean="0"/>
              <a:t>“Timing of frontal system arrival and thunderstorm development along the boundary. The quality of the IR and VIS products is phenomenal not only can we distinguish the frontal boundary but were able to differentiate between dust, clouds and wild land fires.” – Fort Worth, TX </a:t>
            </a:r>
            <a:r>
              <a:rPr lang="en-US" dirty="0" smtClean="0"/>
              <a:t>CWSU 3/7/17</a:t>
            </a:r>
            <a:endParaRPr lang="en-US" dirty="0" smtClean="0"/>
          </a:p>
          <a:p>
            <a:pPr lvl="1"/>
            <a:r>
              <a:rPr lang="en-US" dirty="0" smtClean="0"/>
              <a:t>“The low-level WV band (channel 10) appears to detect increased water vapor over the Great Lakes upstream of where lake effect clouds form. At this time, it is evident over western Lake Superior. This has helped in the determination of where lake effect snow bands are forming well before any visual aspect is available (i.e. visible satellite and radar). For MQT, this is very important as the lack of radar coverage and beam blockage combined with the shallow nature of lake effect snow limits the amount of data we have for lake effect snow detection across NW (Keweenaw Peninsula) and NE Upper Michigan.” – Marquette, MI </a:t>
            </a:r>
            <a:r>
              <a:rPr lang="en-US" dirty="0" smtClean="0"/>
              <a:t>WFO 3/9/17</a:t>
            </a:r>
            <a:endParaRPr lang="en-US" dirty="0" smtClean="0"/>
          </a:p>
          <a:p>
            <a:pPr lvl="1"/>
            <a:endParaRPr lang="en-US" dirty="0" smtClean="0"/>
          </a:p>
          <a:p>
            <a:endParaRPr lang="en-US" dirty="0" smtClean="0"/>
          </a:p>
        </p:txBody>
      </p:sp>
    </p:spTree>
    <p:extLst>
      <p:ext uri="{BB962C8B-B14F-4D97-AF65-F5344CB8AC3E}">
        <p14:creationId xmlns:p14="http://schemas.microsoft.com/office/powerpoint/2010/main" val="1954644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12</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7" name="Content Placeholder 2"/>
          <p:cNvSpPr txBox="1">
            <a:spLocks/>
          </p:cNvSpPr>
          <p:nvPr/>
        </p:nvSpPr>
        <p:spPr>
          <a:xfrm>
            <a:off x="228600" y="1010633"/>
            <a:ext cx="8686800" cy="5257800"/>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Excerpts of how imagery was useful in forecaster decision making:</a:t>
            </a:r>
          </a:p>
          <a:p>
            <a:pPr lvl="1"/>
            <a:r>
              <a:rPr lang="en-US" dirty="0" smtClean="0"/>
              <a:t>“Helping determine where </a:t>
            </a:r>
            <a:r>
              <a:rPr lang="en-US" dirty="0" err="1" smtClean="0"/>
              <a:t>downsloping</a:t>
            </a:r>
            <a:r>
              <a:rPr lang="en-US" dirty="0" smtClean="0"/>
              <a:t>/drying was beginning in the wake of a shortwave passing through the area. Being able to determine the amount (or lack of) low level moisture can be important in many situations. In this case, it gave a really good idea of where low level moisture was decreasing as </a:t>
            </a:r>
            <a:r>
              <a:rPr lang="en-US" dirty="0" err="1" smtClean="0"/>
              <a:t>downsloping</a:t>
            </a:r>
            <a:r>
              <a:rPr lang="en-US" dirty="0" smtClean="0"/>
              <a:t> ensued east of the mountains in the wake of a passing shortwave. With snowpack and other higher clouds in the area, the low level water vapor channel seemed to show this even more clear than just using legacy IR imagery (only using IR at the time since it was early in the morning). “ – Great Falls, MT </a:t>
            </a:r>
            <a:r>
              <a:rPr lang="en-US" dirty="0" smtClean="0"/>
              <a:t>WFO 3/9/17</a:t>
            </a:r>
            <a:endParaRPr lang="en-US" dirty="0" smtClean="0"/>
          </a:p>
          <a:p>
            <a:pPr lvl="1"/>
            <a:r>
              <a:rPr lang="en-US" dirty="0" smtClean="0"/>
              <a:t>“</a:t>
            </a:r>
            <a:r>
              <a:rPr lang="en-US" dirty="0" err="1" smtClean="0"/>
              <a:t>Meso</a:t>
            </a:r>
            <a:r>
              <a:rPr lang="en-US" dirty="0" smtClean="0"/>
              <a:t> low across the western arm of Lake Superior depicted exceptionally well. Earlier in the day this was also visible using the clear air IR channel. Outstanding! With the lack of radar coverage from WSR-88D, the ability to see temporal resolution, along with ability to see low-level moisture developing off of Lake Superior. “ – Marquette, MI </a:t>
            </a:r>
            <a:r>
              <a:rPr lang="en-US" dirty="0" smtClean="0"/>
              <a:t>WFO 3/13/17</a:t>
            </a:r>
            <a:endParaRPr lang="en-US" dirty="0" smtClean="0"/>
          </a:p>
          <a:p>
            <a:pPr lvl="1"/>
            <a:endParaRPr lang="en-US" dirty="0" smtClean="0"/>
          </a:p>
          <a:p>
            <a:pPr lvl="1"/>
            <a:endParaRPr lang="en-US" dirty="0" smtClean="0"/>
          </a:p>
          <a:p>
            <a:endParaRPr lang="en-US" dirty="0" smtClean="0"/>
          </a:p>
        </p:txBody>
      </p:sp>
    </p:spTree>
    <p:extLst>
      <p:ext uri="{BB962C8B-B14F-4D97-AF65-F5344CB8AC3E}">
        <p14:creationId xmlns:p14="http://schemas.microsoft.com/office/powerpoint/2010/main" val="1564996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13</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7" name="Content Placeholder 2"/>
          <p:cNvSpPr txBox="1">
            <a:spLocks/>
          </p:cNvSpPr>
          <p:nvPr/>
        </p:nvSpPr>
        <p:spPr>
          <a:xfrm>
            <a:off x="228600" y="1033272"/>
            <a:ext cx="8686800" cy="525780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Excerpts of how imagery was useful in forecaster decision making:</a:t>
            </a:r>
          </a:p>
          <a:p>
            <a:pPr lvl="1"/>
            <a:r>
              <a:rPr lang="en-US" dirty="0" smtClean="0"/>
              <a:t>“Example of fire detection (training). Fires were very clearly shown by the shortwave detection of the hot spot and the blue channel smoke plume.” – Los Angeles, CA </a:t>
            </a:r>
            <a:r>
              <a:rPr lang="en-US" dirty="0" smtClean="0"/>
              <a:t>WFO 3/23/17</a:t>
            </a:r>
            <a:endParaRPr lang="en-US" dirty="0" smtClean="0"/>
          </a:p>
          <a:p>
            <a:pPr lvl="1"/>
            <a:r>
              <a:rPr lang="en-US" dirty="0" smtClean="0"/>
              <a:t>“Forecasters noted this in a post-event write-up: "GOES-16 1-minute imagery was incredibly useful when watching for overshooting tops and where the strongest storms were developing. This allowed us to pinpoint focus our attention when working radar and possibly get a jump on warning issuance by a few minutes knowing that there was such strong vertical development in the storms. " Note that the local radar was diminished due to a waveguide issue (could only run in VCP 21), so the satellite was able to supplement radar since it was updating far faster than the Doppler.” – Huntsville, AL </a:t>
            </a:r>
            <a:r>
              <a:rPr lang="en-US" dirty="0" smtClean="0"/>
              <a:t>WFO 3/24/17</a:t>
            </a:r>
            <a:endParaRPr lang="en-US" dirty="0" smtClean="0"/>
          </a:p>
          <a:p>
            <a:endParaRPr lang="en-US" dirty="0" smtClean="0"/>
          </a:p>
        </p:txBody>
      </p:sp>
    </p:spTree>
    <p:extLst>
      <p:ext uri="{BB962C8B-B14F-4D97-AF65-F5344CB8AC3E}">
        <p14:creationId xmlns:p14="http://schemas.microsoft.com/office/powerpoint/2010/main" val="1830382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14</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10" name="Slide Number Placeholder 4"/>
          <p:cNvSpPr txBox="1">
            <a:spLocks/>
          </p:cNvSpPr>
          <p:nvPr/>
        </p:nvSpPr>
        <p:spPr>
          <a:xfrm>
            <a:off x="594712" y="5698878"/>
            <a:ext cx="1009291" cy="288925"/>
          </a:xfrm>
          <a:prstGeom prst="rect">
            <a:avLst/>
          </a:prstGeom>
          <a:noFill/>
          <a:ln>
            <a:noFill/>
          </a:ln>
        </p:spPr>
        <p:txBody>
          <a:bodyPr lIns="91425" tIns="45700" rIns="91425" bIns="45700" anchor="ctr" anchorCtr="0">
            <a:noAutofit/>
          </a:bodyPr>
          <a:lstStyle>
            <a:defPPr>
              <a:defRPr lang="en-US"/>
            </a:defPPr>
            <a:lvl1pPr marL="0" algn="r" defTabSz="914400" rtl="0" eaLnBrk="1" latinLnBrk="0" hangingPunct="1">
              <a:defRPr lang="en-US" sz="1000" b="0" kern="1200" smtClean="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smtClean="0"/>
              <a:t> </a:t>
            </a:r>
            <a:r>
              <a:rPr lang="fi-FI" dirty="0"/>
              <a:t>5</a:t>
            </a:r>
            <a:r>
              <a:rPr lang="fi-FI" dirty="0" smtClean="0"/>
              <a:t> April </a:t>
            </a:r>
            <a:r>
              <a:rPr lang="fi-FI" dirty="0" smtClean="0"/>
              <a:t>2017</a:t>
            </a:r>
            <a:br>
              <a:rPr lang="fi-FI" dirty="0" smtClean="0"/>
            </a:br>
            <a:r>
              <a:rPr lang="fi-FI" dirty="0" smtClean="0"/>
              <a:t>CONUS and MESO</a:t>
            </a:r>
            <a:endParaRPr lang="fi-FI" dirty="0"/>
          </a:p>
        </p:txBody>
      </p:sp>
      <p:sp>
        <p:nvSpPr>
          <p:cNvPr id="11" name="Content Placeholder 2"/>
          <p:cNvSpPr txBox="1">
            <a:spLocks/>
          </p:cNvSpPr>
          <p:nvPr/>
        </p:nvSpPr>
        <p:spPr>
          <a:xfrm>
            <a:off x="228600" y="1033272"/>
            <a:ext cx="86868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smtClean="0"/>
              <a:t>Excerpts of how imagery was useful in forecaster decision making:</a:t>
            </a:r>
          </a:p>
          <a:p>
            <a:pPr lvl="1"/>
            <a:r>
              <a:rPr lang="en-US" sz="2000" smtClean="0"/>
              <a:t>“Analysis for sequencing air traffic into our southwest arrival gate impacted by cloud/echo tops. Sampling cloud tops enabled us to advise air traffic managers at Fort Worth Air Traffic Control Center to continue to use the arrival fix using small deviations.” – Fort Worth, TX CWSU</a:t>
            </a:r>
          </a:p>
          <a:p>
            <a:pPr lvl="1"/>
            <a:endParaRPr lang="en-US" sz="2000" dirty="0" smtClean="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125" y="2617572"/>
            <a:ext cx="4898000" cy="3673500"/>
          </a:xfrm>
          <a:prstGeom prst="rect">
            <a:avLst/>
          </a:prstGeom>
        </p:spPr>
      </p:pic>
      <p:sp>
        <p:nvSpPr>
          <p:cNvPr id="13" name="TextBox 12"/>
          <p:cNvSpPr txBox="1"/>
          <p:nvPr/>
        </p:nvSpPr>
        <p:spPr>
          <a:xfrm>
            <a:off x="1817125" y="4140139"/>
            <a:ext cx="1473572"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latin typeface="Tahoma"/>
                <a:ea typeface="+mn-ea"/>
                <a:cs typeface="+mn-cs"/>
              </a:rPr>
              <a:t>10.3 µm </a:t>
            </a:r>
            <a:endParaRPr kumimoji="0" lang="en-US" sz="900" b="1" i="0" u="none" strike="noStrike" kern="0" cap="none" spc="0" normalizeH="0" baseline="0" noProof="0" dirty="0">
              <a:ln>
                <a:noFill/>
              </a:ln>
              <a:solidFill>
                <a:srgbClr val="FFFFFF"/>
              </a:solidFill>
              <a:effectLst/>
              <a:uLnTx/>
              <a:uFillTx/>
              <a:latin typeface="Tahoma"/>
              <a:ea typeface="+mn-ea"/>
              <a:cs typeface="+mn-cs"/>
            </a:endParaRPr>
          </a:p>
        </p:txBody>
      </p:sp>
      <p:sp>
        <p:nvSpPr>
          <p:cNvPr id="14" name="TextBox 13"/>
          <p:cNvSpPr txBox="1"/>
          <p:nvPr/>
        </p:nvSpPr>
        <p:spPr>
          <a:xfrm>
            <a:off x="4266125" y="4070889"/>
            <a:ext cx="147357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latin typeface="Tahoma"/>
                <a:ea typeface="+mn-ea"/>
                <a:cs typeface="+mn-cs"/>
              </a:rPr>
              <a:t>Composite Reflectivity </a:t>
            </a:r>
            <a:endParaRPr kumimoji="0" lang="en-US" sz="900" b="1" i="0" u="none" strike="noStrike" kern="0" cap="none" spc="0" normalizeH="0" baseline="0" noProof="0" dirty="0">
              <a:ln>
                <a:noFill/>
              </a:ln>
              <a:solidFill>
                <a:srgbClr val="FFFFFF"/>
              </a:solidFill>
              <a:effectLst/>
              <a:uLnTx/>
              <a:uFillTx/>
              <a:latin typeface="Tahoma"/>
              <a:ea typeface="+mn-ea"/>
              <a:cs typeface="+mn-cs"/>
            </a:endParaRPr>
          </a:p>
        </p:txBody>
      </p:sp>
      <p:sp>
        <p:nvSpPr>
          <p:cNvPr id="15" name="TextBox 14"/>
          <p:cNvSpPr txBox="1"/>
          <p:nvPr/>
        </p:nvSpPr>
        <p:spPr>
          <a:xfrm>
            <a:off x="1817125" y="5934751"/>
            <a:ext cx="1473572"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latin typeface="Tahoma"/>
                <a:ea typeface="+mn-ea"/>
                <a:cs typeface="+mn-cs"/>
              </a:rPr>
              <a:t>Echo Tops </a:t>
            </a:r>
            <a:endParaRPr kumimoji="0" lang="en-US" sz="900" b="1" i="0" u="none" strike="noStrike" kern="0" cap="none" spc="0" normalizeH="0" baseline="0" noProof="0" dirty="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182743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15</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10" name="Content Placeholder 2"/>
          <p:cNvSpPr txBox="1">
            <a:spLocks/>
          </p:cNvSpPr>
          <p:nvPr/>
        </p:nvSpPr>
        <p:spPr>
          <a:xfrm>
            <a:off x="228600" y="984288"/>
            <a:ext cx="86868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Excerpts of how imagery was useful in forecaster decision making:</a:t>
            </a:r>
          </a:p>
          <a:p>
            <a:pPr lvl="1"/>
            <a:r>
              <a:rPr lang="en-US" sz="1800" dirty="0" smtClean="0"/>
              <a:t>“Received a call from dispatch requesting current winds for a fire near Wilton, ND. Shortly thereafter a strong heat signature was noted in band 7 and a notable smoke plume in bands 1 and 2. Based on these signatures a follow up call was placed to the Burleigh county EM to inquire if additional weather support was needed. This data was extremely helpful on being able to know where the fire was that we received a wind request for since many times we are only told a very general location. This helps us tremendously should we need to prepare a more formal Spot Forecast. It was also great to be able to monitor the behavior of the fire and possible </a:t>
            </a:r>
            <a:r>
              <a:rPr lang="en-US" sz="1800" dirty="0" err="1" smtClean="0"/>
              <a:t>reignition</a:t>
            </a:r>
            <a:r>
              <a:rPr lang="en-US" sz="1800" dirty="0" smtClean="0"/>
              <a:t>.” – Bismarck, ND </a:t>
            </a:r>
            <a:r>
              <a:rPr lang="en-US" sz="1800" dirty="0" smtClean="0"/>
              <a:t>WFO 4/13/17</a:t>
            </a:r>
            <a:endParaRPr lang="en-US" sz="1800" dirty="0" smtClean="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42" y="3887847"/>
            <a:ext cx="4450110" cy="217004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903" y="3871520"/>
            <a:ext cx="4465290" cy="2177452"/>
          </a:xfrm>
          <a:prstGeom prst="rect">
            <a:avLst/>
          </a:prstGeom>
        </p:spPr>
      </p:pic>
    </p:spTree>
    <p:extLst>
      <p:ext uri="{BB962C8B-B14F-4D97-AF65-F5344CB8AC3E}">
        <p14:creationId xmlns:p14="http://schemas.microsoft.com/office/powerpoint/2010/main" val="3206348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16</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9" name="Content Placeholder 2"/>
          <p:cNvSpPr txBox="1">
            <a:spLocks/>
          </p:cNvSpPr>
          <p:nvPr/>
        </p:nvSpPr>
        <p:spPr>
          <a:xfrm>
            <a:off x="228600" y="1033272"/>
            <a:ext cx="86868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smtClean="0"/>
              <a:t>Excerpts of how imagery was useful in forecaster decision making:</a:t>
            </a:r>
          </a:p>
          <a:p>
            <a:pPr lvl="1"/>
            <a:r>
              <a:rPr lang="en-US" sz="2000" smtClean="0"/>
              <a:t>“Determine extent of areal flooding (spring snow melt). This is something we could not do with old satellite technology. To be able to provide decision makers information on the extent of flooding is very valuable information.” – Grand Forks, ND WFO</a:t>
            </a:r>
            <a:endParaRPr lang="en-US" sz="2000" dirty="0" smtClean="0"/>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2809" y="2633114"/>
            <a:ext cx="6992118" cy="3746911"/>
          </a:xfrm>
          <a:prstGeom prst="rect">
            <a:avLst/>
          </a:prstGeom>
        </p:spPr>
      </p:pic>
      <p:sp>
        <p:nvSpPr>
          <p:cNvPr id="14" name="Slide Number Placeholder 4"/>
          <p:cNvSpPr txBox="1">
            <a:spLocks/>
          </p:cNvSpPr>
          <p:nvPr/>
        </p:nvSpPr>
        <p:spPr>
          <a:xfrm>
            <a:off x="103518" y="6105244"/>
            <a:ext cx="1009291" cy="288925"/>
          </a:xfrm>
          <a:prstGeom prst="rect">
            <a:avLst/>
          </a:prstGeom>
          <a:noFill/>
          <a:ln>
            <a:noFill/>
          </a:ln>
        </p:spPr>
        <p:txBody>
          <a:bodyPr lIns="91425" tIns="45700" rIns="91425" bIns="45700" anchor="ctr" anchorCtr="0">
            <a:noAutofit/>
          </a:bodyPr>
          <a:lstStyle>
            <a:defPPr>
              <a:defRPr lang="en-US"/>
            </a:defPPr>
            <a:lvl1pPr marL="0" algn="r" defTabSz="914400" rtl="0" eaLnBrk="1" latinLnBrk="0" hangingPunct="1">
              <a:defRPr lang="en-US" sz="1000" b="0" kern="1200" smtClean="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smtClean="0"/>
              <a:t> 13 April 2017</a:t>
            </a:r>
            <a:br>
              <a:rPr lang="fi-FI" dirty="0" smtClean="0"/>
            </a:br>
            <a:r>
              <a:rPr lang="fi-FI" dirty="0" smtClean="0"/>
              <a:t>CONUS</a:t>
            </a:r>
            <a:endParaRPr lang="fi-FI" dirty="0"/>
          </a:p>
        </p:txBody>
      </p:sp>
    </p:spTree>
    <p:extLst>
      <p:ext uri="{BB962C8B-B14F-4D97-AF65-F5344CB8AC3E}">
        <p14:creationId xmlns:p14="http://schemas.microsoft.com/office/powerpoint/2010/main" val="1222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17</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8" name="Content Placeholder 8"/>
          <p:cNvSpPr txBox="1">
            <a:spLocks/>
          </p:cNvSpPr>
          <p:nvPr/>
        </p:nvSpPr>
        <p:spPr>
          <a:xfrm>
            <a:off x="228600" y="1033272"/>
            <a:ext cx="86868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Excerpts of how imagery was useful in forecaster decision making:</a:t>
            </a:r>
          </a:p>
          <a:p>
            <a:pPr lvl="1"/>
            <a:r>
              <a:rPr lang="en-US" sz="1600" dirty="0" smtClean="0"/>
              <a:t>“Monitoring of a fire on the Wells and Sheridan county line. This fire was called in by one of our partners and they asked if we saw anything interesting on our new satellite. Knowledge of GOES16 is spreading and we plan on doing a webinar with our fire partners showing GOES16 examples of fires so far across North Dakota, and working with them to develop best practices on how to use the data.” – Bismarck, ND WFO</a:t>
            </a:r>
            <a:endParaRPr lang="en-US" sz="1600"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3381" y="2861953"/>
            <a:ext cx="4884475" cy="3501442"/>
          </a:xfrm>
          <a:prstGeom prst="rect">
            <a:avLst/>
          </a:prstGeom>
        </p:spPr>
      </p:pic>
      <p:sp>
        <p:nvSpPr>
          <p:cNvPr id="12" name="Rectangle 11"/>
          <p:cNvSpPr/>
          <p:nvPr/>
        </p:nvSpPr>
        <p:spPr>
          <a:xfrm>
            <a:off x="611579" y="5822716"/>
            <a:ext cx="1407226" cy="523220"/>
          </a:xfrm>
          <a:prstGeom prst="rect">
            <a:avLst/>
          </a:prstGeom>
        </p:spPr>
        <p:txBody>
          <a:bodyPr wrap="square">
            <a:spAutoFit/>
          </a:bodyPr>
          <a:lstStyle/>
          <a:p>
            <a:pPr algn="r"/>
            <a:r>
              <a:rPr lang="fi-FI" sz="1400" dirty="0"/>
              <a:t> 5 </a:t>
            </a:r>
            <a:r>
              <a:rPr lang="fi-FI" sz="1400" dirty="0" err="1"/>
              <a:t>May</a:t>
            </a:r>
            <a:r>
              <a:rPr lang="fi-FI" sz="1400" dirty="0"/>
              <a:t> 2017</a:t>
            </a:r>
            <a:br>
              <a:rPr lang="fi-FI" sz="1400" dirty="0"/>
            </a:br>
            <a:r>
              <a:rPr lang="fi-FI" sz="1400" dirty="0"/>
              <a:t>CONUS</a:t>
            </a:r>
          </a:p>
        </p:txBody>
      </p:sp>
    </p:spTree>
    <p:extLst>
      <p:ext uri="{BB962C8B-B14F-4D97-AF65-F5344CB8AC3E}">
        <p14:creationId xmlns:p14="http://schemas.microsoft.com/office/powerpoint/2010/main" val="124249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18</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8" name="Content Placeholder 8"/>
          <p:cNvSpPr txBox="1">
            <a:spLocks/>
          </p:cNvSpPr>
          <p:nvPr/>
        </p:nvSpPr>
        <p:spPr>
          <a:xfrm>
            <a:off x="228600" y="1033272"/>
            <a:ext cx="86868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Excerpts of how imagery was useful in forecaster decision making:</a:t>
            </a:r>
          </a:p>
          <a:p>
            <a:pPr lvl="1"/>
            <a:r>
              <a:rPr lang="en-US" sz="1600" dirty="0" smtClean="0"/>
              <a:t>“</a:t>
            </a:r>
            <a:r>
              <a:rPr lang="en-US" sz="1600" dirty="0"/>
              <a:t>The structure and location of the EML was clear and distinct when the three WV bands were used in combination. (Band 10 upper left, Band 9 upper right, Band 8 lower left, Band 13 lower right in the provided image</a:t>
            </a:r>
            <a:r>
              <a:rPr lang="en-US" sz="1600" dirty="0" smtClean="0"/>
              <a:t>)</a:t>
            </a:r>
            <a:r>
              <a:rPr lang="en-US" sz="1600" dirty="0" smtClean="0"/>
              <a:t>.” </a:t>
            </a:r>
            <a:r>
              <a:rPr lang="en-US" sz="1600" dirty="0" smtClean="0"/>
              <a:t>– Bismarck, ND WFO</a:t>
            </a:r>
            <a:endParaRPr lang="en-US" sz="1600" dirty="0"/>
          </a:p>
        </p:txBody>
      </p:sp>
      <p:sp>
        <p:nvSpPr>
          <p:cNvPr id="12" name="Rectangle 11"/>
          <p:cNvSpPr/>
          <p:nvPr/>
        </p:nvSpPr>
        <p:spPr>
          <a:xfrm>
            <a:off x="77638" y="4597765"/>
            <a:ext cx="1021720" cy="646331"/>
          </a:xfrm>
          <a:prstGeom prst="rect">
            <a:avLst/>
          </a:prstGeom>
        </p:spPr>
        <p:txBody>
          <a:bodyPr wrap="square">
            <a:spAutoFit/>
          </a:bodyPr>
          <a:lstStyle/>
          <a:p>
            <a:r>
              <a:rPr lang="fi-FI" sz="1200" dirty="0"/>
              <a:t> </a:t>
            </a:r>
            <a:r>
              <a:rPr lang="fi-FI" sz="1200" dirty="0" smtClean="0"/>
              <a:t>13 </a:t>
            </a:r>
            <a:r>
              <a:rPr lang="fi-FI" sz="1200" dirty="0"/>
              <a:t>May 2017</a:t>
            </a:r>
            <a:br>
              <a:rPr lang="fi-FI" sz="1200" dirty="0"/>
            </a:br>
            <a:r>
              <a:rPr lang="fi-FI" sz="1200" dirty="0"/>
              <a:t>CONUS</a:t>
            </a:r>
          </a:p>
        </p:txBody>
      </p:sp>
      <p:pic>
        <p:nvPicPr>
          <p:cNvPr id="7" name="Picture 6"/>
          <p:cNvPicPr>
            <a:picLocks noChangeAspect="1"/>
          </p:cNvPicPr>
          <p:nvPr/>
        </p:nvPicPr>
        <p:blipFill>
          <a:blip r:embed="rId2"/>
          <a:stretch>
            <a:fillRect/>
          </a:stretch>
        </p:blipFill>
        <p:spPr>
          <a:xfrm>
            <a:off x="681487" y="2392936"/>
            <a:ext cx="8020837" cy="3898136"/>
          </a:xfrm>
          <a:prstGeom prst="rect">
            <a:avLst/>
          </a:prstGeom>
        </p:spPr>
      </p:pic>
    </p:spTree>
    <p:extLst>
      <p:ext uri="{BB962C8B-B14F-4D97-AF65-F5344CB8AC3E}">
        <p14:creationId xmlns:p14="http://schemas.microsoft.com/office/powerpoint/2010/main" val="206603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2</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6" name="Content Placeholder 2"/>
          <p:cNvSpPr txBox="1">
            <a:spLocks/>
          </p:cNvSpPr>
          <p:nvPr/>
        </p:nvSpPr>
        <p:spPr>
          <a:xfrm>
            <a:off x="228600" y="1033272"/>
            <a:ext cx="8686800" cy="5257800"/>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Managed by PRO as part of Provisional and Full Validation declarations during PS-PVRs.</a:t>
            </a:r>
          </a:p>
          <a:p>
            <a:r>
              <a:rPr lang="en-US" dirty="0" smtClean="0"/>
              <a:t>Objective: Ensure GOES-R products meet user needs by providing a mechanism to obtain user input on pressing matters and issues, especially those involving interfaces and data quality. </a:t>
            </a:r>
          </a:p>
          <a:p>
            <a:r>
              <a:rPr lang="en-US" dirty="0" smtClean="0"/>
              <a:t>PRO worked with the NWS Operations Proving Ground (Chad </a:t>
            </a:r>
            <a:r>
              <a:rPr lang="en-US" dirty="0" err="1" smtClean="0"/>
              <a:t>Gravelle</a:t>
            </a:r>
            <a:r>
              <a:rPr lang="en-US" dirty="0" smtClean="0"/>
              <a:t> and Kim </a:t>
            </a:r>
            <a:r>
              <a:rPr lang="en-US" dirty="0" err="1" smtClean="0"/>
              <a:t>Runk</a:t>
            </a:r>
            <a:r>
              <a:rPr lang="en-US" dirty="0" smtClean="0"/>
              <a:t>) to design a voluntary survey for the NWS forecasters. This survey is in addition to the NWS OT&amp;E process and objectives.</a:t>
            </a:r>
          </a:p>
          <a:p>
            <a:r>
              <a:rPr lang="en-US" dirty="0" smtClean="0"/>
              <a:t>PRO hosts weekly calls with the NWS OPG, NWS TOWR-S, NWS Operational Test &amp; Evaluation team leads, and National Center Satellite Liaisons to discuss feedback from this survey and from the other groups on the call.</a:t>
            </a:r>
          </a:p>
          <a:p>
            <a:r>
              <a:rPr lang="en-US" dirty="0" smtClean="0"/>
              <a:t>From weekly calls, we are able to troubleshoot if feedback concerns are related to NESDIS ground segment or NWS distribution channels or displays (i.e. AWIPS), and discuss resolution mechanisms. </a:t>
            </a:r>
          </a:p>
          <a:p>
            <a:r>
              <a:rPr lang="en-US" dirty="0" smtClean="0"/>
              <a:t>Feedback has been very beneficial to ensure two-way communication with NWS field sites for NESDIS understanding of product usage, and to communicate plans for addressing issues so concerns do not go unheard </a:t>
            </a:r>
          </a:p>
          <a:p>
            <a:endParaRPr lang="en-US" dirty="0" smtClean="0"/>
          </a:p>
        </p:txBody>
      </p:sp>
    </p:spTree>
    <p:extLst>
      <p:ext uri="{BB962C8B-B14F-4D97-AF65-F5344CB8AC3E}">
        <p14:creationId xmlns:p14="http://schemas.microsoft.com/office/powerpoint/2010/main" val="3613083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a:t>
            </a:r>
            <a:r>
              <a:rPr lang="en-US" dirty="0" smtClean="0"/>
              <a:t>Forum (PFF)</a:t>
            </a:r>
            <a:endParaRPr lang="en-US" dirty="0"/>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3</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6" name="Content Placeholder 3"/>
          <p:cNvSpPr txBox="1">
            <a:spLocks/>
          </p:cNvSpPr>
          <p:nvPr/>
        </p:nvSpPr>
        <p:spPr>
          <a:xfrm>
            <a:off x="914400" y="949900"/>
            <a:ext cx="7607516" cy="534513"/>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smtClean="0"/>
              <a:t>Accepts product feedback for ABI L2+ (including CMI) and GLM L2+</a:t>
            </a:r>
          </a:p>
          <a:p>
            <a:pPr marL="0" indent="0" algn="ctr">
              <a:buFont typeface="Arial"/>
              <a:buNone/>
            </a:pPr>
            <a:endParaRPr lang="en-US" sz="1800"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0681" y="1217156"/>
            <a:ext cx="8280617" cy="5037029"/>
          </a:xfrm>
          <a:prstGeom prst="rect">
            <a:avLst/>
          </a:prstGeom>
          <a:ln>
            <a:solidFill>
              <a:schemeClr val="tx1"/>
            </a:solidFill>
          </a:ln>
        </p:spPr>
      </p:pic>
    </p:spTree>
    <p:extLst>
      <p:ext uri="{BB962C8B-B14F-4D97-AF65-F5344CB8AC3E}">
        <p14:creationId xmlns:p14="http://schemas.microsoft.com/office/powerpoint/2010/main" val="42551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4</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1299" y="1199409"/>
            <a:ext cx="8280617" cy="5026565"/>
          </a:xfrm>
          <a:prstGeom prst="rect">
            <a:avLst/>
          </a:prstGeom>
          <a:ln>
            <a:solidFill>
              <a:schemeClr val="tx1"/>
            </a:solidFill>
          </a:ln>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87243" y="2381754"/>
            <a:ext cx="6867921" cy="3927346"/>
          </a:xfrm>
          <a:prstGeom prst="rect">
            <a:avLst/>
          </a:prstGeom>
          <a:ln>
            <a:solidFill>
              <a:schemeClr val="tx1"/>
            </a:solidFill>
          </a:ln>
        </p:spPr>
      </p:pic>
      <p:sp>
        <p:nvSpPr>
          <p:cNvPr id="8" name="Content Placeholder 3"/>
          <p:cNvSpPr txBox="1">
            <a:spLocks/>
          </p:cNvSpPr>
          <p:nvPr/>
        </p:nvSpPr>
        <p:spPr>
          <a:xfrm>
            <a:off x="992278" y="830820"/>
            <a:ext cx="8229600" cy="60609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r>
              <a:rPr lang="en-US" sz="1800" kern="0" smtClean="0">
                <a:solidFill>
                  <a:schemeClr val="tx1"/>
                </a:solidFill>
              </a:rPr>
              <a:t>Accepts product feedback for ABI L2+ (including CMI) and GLM L2+</a:t>
            </a:r>
          </a:p>
          <a:p>
            <a:endParaRPr lang="en-US" sz="1800" kern="0" dirty="0">
              <a:solidFill>
                <a:schemeClr val="tx1"/>
              </a:solidFill>
            </a:endParaRPr>
          </a:p>
        </p:txBody>
      </p:sp>
    </p:spTree>
    <p:extLst>
      <p:ext uri="{BB962C8B-B14F-4D97-AF65-F5344CB8AC3E}">
        <p14:creationId xmlns:p14="http://schemas.microsoft.com/office/powerpoint/2010/main" val="360641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normAutofit/>
          </a:bodyPr>
          <a:lstStyle/>
          <a:p>
            <a:r>
              <a:rPr lang="en-US" sz="2000" dirty="0"/>
              <a:t>As of May </a:t>
            </a:r>
            <a:r>
              <a:rPr lang="en-US" sz="2000" dirty="0" smtClean="0"/>
              <a:t>31</a:t>
            </a:r>
            <a:r>
              <a:rPr lang="en-US" sz="2000" dirty="0" smtClean="0"/>
              <a:t>, 2017, 53 surveys have been submitted </a:t>
            </a:r>
            <a:r>
              <a:rPr lang="en-US" sz="2000" dirty="0"/>
              <a:t>(survey submissions began March 7, 2017):</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5</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09707195"/>
              </p:ext>
            </p:extLst>
          </p:nvPr>
        </p:nvGraphicFramePr>
        <p:xfrm>
          <a:off x="384852" y="1824112"/>
          <a:ext cx="3048000" cy="1752600"/>
        </p:xfrm>
        <a:graphic>
          <a:graphicData uri="http://schemas.openxmlformats.org/drawingml/2006/table">
            <a:tbl>
              <a:tblPr firstRow="1" bandRow="1">
                <a:tableStyleId>{5C22544A-7EE6-4342-B048-85BDC9FD1C3A}</a:tableStyleId>
              </a:tblPr>
              <a:tblGrid>
                <a:gridCol w="1524000"/>
                <a:gridCol w="1524000"/>
              </a:tblGrid>
              <a:tr h="370840">
                <a:tc>
                  <a:txBody>
                    <a:bodyPr/>
                    <a:lstStyle/>
                    <a:p>
                      <a:r>
                        <a:rPr lang="en-US" dirty="0" smtClean="0"/>
                        <a:t>Feedback Entity</a:t>
                      </a:r>
                      <a:endParaRPr lang="en-US" dirty="0"/>
                    </a:p>
                  </a:txBody>
                  <a:tcPr/>
                </a:tc>
                <a:tc>
                  <a:txBody>
                    <a:bodyPr/>
                    <a:lstStyle/>
                    <a:p>
                      <a:pPr algn="r"/>
                      <a:r>
                        <a:rPr lang="en-US" dirty="0" smtClean="0"/>
                        <a:t># of surveys submitted</a:t>
                      </a:r>
                      <a:endParaRPr lang="en-US" dirty="0"/>
                    </a:p>
                  </a:txBody>
                  <a:tcPr/>
                </a:tc>
              </a:tr>
              <a:tr h="370840">
                <a:tc>
                  <a:txBody>
                    <a:bodyPr/>
                    <a:lstStyle/>
                    <a:p>
                      <a:r>
                        <a:rPr lang="en-US" dirty="0" smtClean="0"/>
                        <a:t>WFO</a:t>
                      </a:r>
                      <a:endParaRPr lang="en-US" dirty="0"/>
                    </a:p>
                  </a:txBody>
                  <a:tcPr/>
                </a:tc>
                <a:tc>
                  <a:txBody>
                    <a:bodyPr/>
                    <a:lstStyle/>
                    <a:p>
                      <a:pPr algn="r"/>
                      <a:r>
                        <a:rPr lang="en-US" dirty="0" smtClean="0"/>
                        <a:t>48</a:t>
                      </a:r>
                      <a:endParaRPr lang="en-US" dirty="0"/>
                    </a:p>
                  </a:txBody>
                  <a:tcPr/>
                </a:tc>
              </a:tr>
              <a:tr h="370840">
                <a:tc>
                  <a:txBody>
                    <a:bodyPr/>
                    <a:lstStyle/>
                    <a:p>
                      <a:r>
                        <a:rPr lang="en-US" dirty="0" smtClean="0"/>
                        <a:t>RFC</a:t>
                      </a:r>
                      <a:endParaRPr lang="en-US" dirty="0"/>
                    </a:p>
                  </a:txBody>
                  <a:tcPr/>
                </a:tc>
                <a:tc>
                  <a:txBody>
                    <a:bodyPr/>
                    <a:lstStyle/>
                    <a:p>
                      <a:pPr algn="r"/>
                      <a:r>
                        <a:rPr lang="en-US" dirty="0" smtClean="0"/>
                        <a:t>2</a:t>
                      </a:r>
                      <a:endParaRPr lang="en-US" dirty="0"/>
                    </a:p>
                  </a:txBody>
                  <a:tcPr/>
                </a:tc>
              </a:tr>
              <a:tr h="370840">
                <a:tc>
                  <a:txBody>
                    <a:bodyPr/>
                    <a:lstStyle/>
                    <a:p>
                      <a:r>
                        <a:rPr lang="en-US" dirty="0" smtClean="0"/>
                        <a:t>CWSU</a:t>
                      </a:r>
                      <a:endParaRPr lang="en-US" dirty="0"/>
                    </a:p>
                  </a:txBody>
                  <a:tcPr/>
                </a:tc>
                <a:tc>
                  <a:txBody>
                    <a:bodyPr/>
                    <a:lstStyle/>
                    <a:p>
                      <a:pPr algn="r"/>
                      <a:r>
                        <a:rPr lang="en-US" dirty="0" smtClean="0"/>
                        <a:t>3</a:t>
                      </a:r>
                      <a:endParaRPr lang="en-US"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558170480"/>
              </p:ext>
            </p:extLst>
          </p:nvPr>
        </p:nvGraphicFramePr>
        <p:xfrm>
          <a:off x="384852" y="3787024"/>
          <a:ext cx="3048000" cy="2026920"/>
        </p:xfrm>
        <a:graphic>
          <a:graphicData uri="http://schemas.openxmlformats.org/drawingml/2006/table">
            <a:tbl>
              <a:tblPr firstRow="1" bandRow="1">
                <a:tableStyleId>{5C22544A-7EE6-4342-B048-85BDC9FD1C3A}</a:tableStyleId>
              </a:tblPr>
              <a:tblGrid>
                <a:gridCol w="1524000"/>
                <a:gridCol w="1524000"/>
              </a:tblGrid>
              <a:tr h="370840">
                <a:tc>
                  <a:txBody>
                    <a:bodyPr/>
                    <a:lstStyle/>
                    <a:p>
                      <a:r>
                        <a:rPr lang="en-US" dirty="0" smtClean="0"/>
                        <a:t>View Area</a:t>
                      </a:r>
                      <a:endParaRPr lang="en-US" dirty="0"/>
                    </a:p>
                  </a:txBody>
                  <a:tcPr/>
                </a:tc>
                <a:tc>
                  <a:txBody>
                    <a:bodyPr/>
                    <a:lstStyle/>
                    <a:p>
                      <a:pPr algn="r"/>
                      <a:r>
                        <a:rPr lang="en-US" dirty="0" smtClean="0"/>
                        <a:t># of surveys that utilized view area</a:t>
                      </a:r>
                      <a:endParaRPr lang="en-US" dirty="0"/>
                    </a:p>
                  </a:txBody>
                  <a:tcPr/>
                </a:tc>
              </a:tr>
              <a:tr h="370840">
                <a:tc>
                  <a:txBody>
                    <a:bodyPr/>
                    <a:lstStyle/>
                    <a:p>
                      <a:r>
                        <a:rPr lang="en-US" dirty="0" smtClean="0"/>
                        <a:t>Full Disk</a:t>
                      </a:r>
                      <a:endParaRPr lang="en-US" dirty="0"/>
                    </a:p>
                  </a:txBody>
                  <a:tcPr/>
                </a:tc>
                <a:tc>
                  <a:txBody>
                    <a:bodyPr/>
                    <a:lstStyle/>
                    <a:p>
                      <a:pPr algn="r"/>
                      <a:r>
                        <a:rPr lang="en-US" dirty="0" smtClean="0"/>
                        <a:t>6</a:t>
                      </a:r>
                      <a:endParaRPr lang="en-US" dirty="0"/>
                    </a:p>
                  </a:txBody>
                  <a:tcPr/>
                </a:tc>
              </a:tr>
              <a:tr h="370840">
                <a:tc>
                  <a:txBody>
                    <a:bodyPr/>
                    <a:lstStyle/>
                    <a:p>
                      <a:r>
                        <a:rPr lang="en-US" dirty="0" smtClean="0"/>
                        <a:t>CONUS</a:t>
                      </a:r>
                      <a:endParaRPr lang="en-US" dirty="0"/>
                    </a:p>
                  </a:txBody>
                  <a:tcPr/>
                </a:tc>
                <a:tc>
                  <a:txBody>
                    <a:bodyPr/>
                    <a:lstStyle/>
                    <a:p>
                      <a:pPr algn="r"/>
                      <a:r>
                        <a:rPr lang="en-US" dirty="0" smtClean="0"/>
                        <a:t>47</a:t>
                      </a:r>
                      <a:endParaRPr lang="en-US" dirty="0"/>
                    </a:p>
                  </a:txBody>
                  <a:tcPr/>
                </a:tc>
              </a:tr>
              <a:tr h="370840">
                <a:tc>
                  <a:txBody>
                    <a:bodyPr/>
                    <a:lstStyle/>
                    <a:p>
                      <a:r>
                        <a:rPr lang="en-US" dirty="0" smtClean="0"/>
                        <a:t>MESO</a:t>
                      </a:r>
                      <a:endParaRPr lang="en-US" dirty="0"/>
                    </a:p>
                  </a:txBody>
                  <a:tcPr/>
                </a:tc>
                <a:tc>
                  <a:txBody>
                    <a:bodyPr/>
                    <a:lstStyle/>
                    <a:p>
                      <a:pPr algn="r"/>
                      <a:r>
                        <a:rPr lang="en-US" dirty="0" smtClean="0"/>
                        <a:t>14</a:t>
                      </a:r>
                      <a:endParaRPr lang="en-US" dirty="0"/>
                    </a:p>
                  </a:txBody>
                  <a:tcPr/>
                </a:tc>
              </a:tr>
            </a:tbl>
          </a:graphicData>
        </a:graphic>
      </p:graphicFrame>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428" t="5872" r="18000" b="16038"/>
          <a:stretch/>
        </p:blipFill>
        <p:spPr>
          <a:xfrm>
            <a:off x="3804555" y="1824112"/>
            <a:ext cx="4859917" cy="3525006"/>
          </a:xfrm>
          <a:prstGeom prst="rect">
            <a:avLst/>
          </a:prstGeom>
        </p:spPr>
      </p:pic>
    </p:spTree>
    <p:extLst>
      <p:ext uri="{BB962C8B-B14F-4D97-AF65-F5344CB8AC3E}">
        <p14:creationId xmlns:p14="http://schemas.microsoft.com/office/powerpoint/2010/main" val="3950395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6</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6" name="Content Placeholder 2"/>
          <p:cNvSpPr txBox="1">
            <a:spLocks/>
          </p:cNvSpPr>
          <p:nvPr/>
        </p:nvSpPr>
        <p:spPr>
          <a:xfrm>
            <a:off x="228600" y="1033272"/>
            <a:ext cx="8686800" cy="525780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Most common </a:t>
            </a:r>
            <a:r>
              <a:rPr lang="en-US" dirty="0" smtClean="0"/>
              <a:t>product quality issues </a:t>
            </a:r>
            <a:r>
              <a:rPr lang="en-US" dirty="0" smtClean="0"/>
              <a:t>brought forth by forecasters:</a:t>
            </a:r>
          </a:p>
          <a:p>
            <a:pPr lvl="1"/>
            <a:r>
              <a:rPr lang="en-US" dirty="0" smtClean="0"/>
              <a:t>Everyone noticed the “black pixel” issue in the VIS and Near IR channels </a:t>
            </a:r>
            <a:r>
              <a:rPr lang="en-US" dirty="0" smtClean="0"/>
              <a:t>in SCMI via SBN when </a:t>
            </a:r>
            <a:r>
              <a:rPr lang="en-US" dirty="0" smtClean="0"/>
              <a:t>values </a:t>
            </a:r>
            <a:r>
              <a:rPr lang="en-US" dirty="0" smtClean="0"/>
              <a:t>exceeded </a:t>
            </a:r>
            <a:r>
              <a:rPr lang="en-US" dirty="0" smtClean="0"/>
              <a:t>the 0-1 dynamic range. A message was </a:t>
            </a:r>
            <a:r>
              <a:rPr lang="en-US" dirty="0" smtClean="0"/>
              <a:t>sent </a:t>
            </a:r>
            <a:r>
              <a:rPr lang="en-US" dirty="0" smtClean="0"/>
              <a:t>to NWS regional focal points to disseminate, highlighting the known issues of ABI from the Beta PS-PVR and this issue in particular with planned solution explanations and WR promotion build schedule</a:t>
            </a:r>
            <a:r>
              <a:rPr lang="en-US" dirty="0" smtClean="0"/>
              <a:t>.</a:t>
            </a:r>
          </a:p>
          <a:p>
            <a:pPr lvl="1"/>
            <a:r>
              <a:rPr lang="en-US" dirty="0" smtClean="0"/>
              <a:t>Striping is noticed which has been determined to be a function of frequent mode changes due to post-launch product testing. This was communicated to NWS. </a:t>
            </a:r>
          </a:p>
          <a:p>
            <a:pPr lvl="1"/>
            <a:r>
              <a:rPr lang="en-US" dirty="0" smtClean="0"/>
              <a:t>Stray light issue brought forth on next slide. </a:t>
            </a:r>
            <a:r>
              <a:rPr lang="en-US" dirty="0"/>
              <a:t>This is a known event to occur before and after an equinox. This will be predicted in the future and </a:t>
            </a:r>
            <a:r>
              <a:rPr lang="en-US" dirty="0" smtClean="0"/>
              <a:t>communicated.</a:t>
            </a:r>
          </a:p>
        </p:txBody>
      </p:sp>
    </p:spTree>
    <p:extLst>
      <p:ext uri="{BB962C8B-B14F-4D97-AF65-F5344CB8AC3E}">
        <p14:creationId xmlns:p14="http://schemas.microsoft.com/office/powerpoint/2010/main" val="335090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7</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6" name="Content Placeholder 2"/>
          <p:cNvSpPr txBox="1">
            <a:spLocks/>
          </p:cNvSpPr>
          <p:nvPr/>
        </p:nvSpPr>
        <p:spPr>
          <a:xfrm>
            <a:off x="228600" y="1033272"/>
            <a:ext cx="86868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“There </a:t>
            </a:r>
            <a:r>
              <a:rPr lang="en-US" sz="1600" dirty="0"/>
              <a:t>is a "stripe" or "band" of stray light(?) that appears in the CONUS-scale imagery </a:t>
            </a:r>
            <a:r>
              <a:rPr lang="en-US" sz="1600" dirty="0" smtClean="0"/>
              <a:t>in </a:t>
            </a:r>
            <a:r>
              <a:rPr lang="en-US" sz="1600" dirty="0"/>
              <a:t>bands 1-7, beginning around 0537 in the west, and continues moving east until about 0617 UTC in the east. It negatively affected the performance of spectral difference products and an experimental RGB composite that had been put together. This affected the forecaster's awareness of the cloud and fog situation, and could potentially affect forecasters' assessments of hot spots at night. This may have been a factor with legacy GOES imagery but it was not so readily apparent with 15-minute </a:t>
            </a:r>
            <a:r>
              <a:rPr lang="en-US" sz="1600" dirty="0" smtClean="0"/>
              <a:t>imagery.” – </a:t>
            </a:r>
            <a:r>
              <a:rPr lang="en-US" sz="1600" dirty="0" smtClean="0"/>
              <a:t> WFO Huntsville. </a:t>
            </a:r>
            <a:endParaRPr lang="en-US" sz="1600" dirty="0" smtClean="0"/>
          </a:p>
        </p:txBody>
      </p:sp>
      <p:pic>
        <p:nvPicPr>
          <p:cNvPr id="2050" name="Picture 2" descr="Displaying 16panelGOES_Streak - Brian Carcione - NOAA Federal.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565" y="3058247"/>
            <a:ext cx="3463091" cy="331534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4"/>
          <p:cNvSpPr txBox="1">
            <a:spLocks/>
          </p:cNvSpPr>
          <p:nvPr/>
        </p:nvSpPr>
        <p:spPr>
          <a:xfrm>
            <a:off x="1600200" y="5501395"/>
            <a:ext cx="1009291" cy="288925"/>
          </a:xfrm>
          <a:prstGeom prst="rect">
            <a:avLst/>
          </a:prstGeom>
          <a:noFill/>
          <a:ln>
            <a:noFill/>
          </a:ln>
        </p:spPr>
        <p:txBody>
          <a:bodyPr lIns="91425" tIns="45700" rIns="91425" bIns="45700" anchor="ctr" anchorCtr="0">
            <a:noAutofit/>
          </a:bodyPr>
          <a:lstStyle>
            <a:defPPr>
              <a:defRPr lang="en-US"/>
            </a:defPPr>
            <a:lvl1pPr marL="0" algn="r" defTabSz="914400" rtl="0" eaLnBrk="1" latinLnBrk="0" hangingPunct="1">
              <a:defRPr lang="en-US" sz="1000" b="0" kern="1200" smtClean="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smtClean="0"/>
              <a:t> </a:t>
            </a:r>
            <a:r>
              <a:rPr lang="fi-FI" dirty="0" smtClean="0"/>
              <a:t>20 April</a:t>
            </a:r>
            <a:r>
              <a:rPr lang="fi-FI" dirty="0" smtClean="0"/>
              <a:t> </a:t>
            </a:r>
            <a:r>
              <a:rPr lang="fi-FI" dirty="0" smtClean="0"/>
              <a:t>2017</a:t>
            </a:r>
            <a:br>
              <a:rPr lang="fi-FI" dirty="0" smtClean="0"/>
            </a:br>
            <a:r>
              <a:rPr lang="fi-FI" dirty="0" smtClean="0"/>
              <a:t>CONUS </a:t>
            </a:r>
            <a:endParaRPr lang="fi-FI" dirty="0"/>
          </a:p>
        </p:txBody>
      </p:sp>
    </p:spTree>
    <p:extLst>
      <p:ext uri="{BB962C8B-B14F-4D97-AF65-F5344CB8AC3E}">
        <p14:creationId xmlns:p14="http://schemas.microsoft.com/office/powerpoint/2010/main" val="115527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8</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6" name="Content Placeholder 2"/>
          <p:cNvSpPr txBox="1">
            <a:spLocks/>
          </p:cNvSpPr>
          <p:nvPr/>
        </p:nvSpPr>
        <p:spPr>
          <a:xfrm>
            <a:off x="228600" y="1033272"/>
            <a:ext cx="86868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AWC feedback provided by Amanda </a:t>
            </a:r>
            <a:r>
              <a:rPr lang="en-US" sz="2000" dirty="0" err="1" smtClean="0"/>
              <a:t>Terborg</a:t>
            </a:r>
            <a:r>
              <a:rPr lang="en-US" sz="2000" dirty="0" smtClean="0"/>
              <a:t>. OPC and WPC supplied feedback in a similar way, to their satellite liaison Michael </a:t>
            </a:r>
            <a:r>
              <a:rPr lang="en-US" sz="2000" dirty="0" err="1" smtClean="0"/>
              <a:t>Folmer</a:t>
            </a:r>
            <a:r>
              <a:rPr lang="en-US" sz="2000" dirty="0" smtClean="0"/>
              <a:t>.</a:t>
            </a:r>
          </a:p>
          <a:p>
            <a:r>
              <a:rPr lang="en-US" sz="2000" dirty="0" smtClean="0"/>
              <a:t>Forecasters </a:t>
            </a:r>
            <a:r>
              <a:rPr lang="en-US" sz="2000" dirty="0"/>
              <a:t>were instructed to either enter GOES-16 related issues into the AWC </a:t>
            </a:r>
            <a:r>
              <a:rPr lang="en-US" sz="2000" dirty="0" err="1"/>
              <a:t>Shiftlog</a:t>
            </a:r>
            <a:r>
              <a:rPr lang="en-US" sz="2000" dirty="0"/>
              <a:t> or pass them along verbally. This feedback was then entered into a master spreadsheet by three POCs: Bruce </a:t>
            </a:r>
            <a:r>
              <a:rPr lang="en-US" sz="2000" dirty="0" err="1"/>
              <a:t>Entwistle</a:t>
            </a:r>
            <a:r>
              <a:rPr lang="en-US" sz="2000" dirty="0"/>
              <a:t> (SOO), Amanda </a:t>
            </a:r>
            <a:r>
              <a:rPr lang="en-US" sz="2000" dirty="0" err="1"/>
              <a:t>Terborg</a:t>
            </a:r>
            <a:r>
              <a:rPr lang="en-US" sz="2000" dirty="0"/>
              <a:t>, and Adam Stout (evening/night shift forecaster). Example below…</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228600" y="3400181"/>
            <a:ext cx="8686800" cy="1982272"/>
          </a:xfrm>
          <a:prstGeom prst="rect">
            <a:avLst/>
          </a:prstGeom>
        </p:spPr>
      </p:pic>
    </p:spTree>
    <p:extLst>
      <p:ext uri="{BB962C8B-B14F-4D97-AF65-F5344CB8AC3E}">
        <p14:creationId xmlns:p14="http://schemas.microsoft.com/office/powerpoint/2010/main" val="83736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Feedback Forum (PFF)</a:t>
            </a:r>
          </a:p>
        </p:txBody>
      </p:sp>
      <p:sp>
        <p:nvSpPr>
          <p:cNvPr id="3" name="Footer Placeholder 2"/>
          <p:cNvSpPr>
            <a:spLocks noGrp="1"/>
          </p:cNvSpPr>
          <p:nvPr>
            <p:ph type="ftr" sz="quarter" idx="3"/>
          </p:nvPr>
        </p:nvSpPr>
        <p:spPr/>
        <p:txBody>
          <a:bodyPr/>
          <a:lstStyle/>
          <a:p>
            <a:pPr defTabSz="457200"/>
            <a:r>
              <a:rPr lang="en-US" smtClean="0">
                <a:solidFill>
                  <a:prstClr val="black"/>
                </a:solidFill>
              </a:rPr>
              <a:t>ABI L1b and CMI Provisional PS-PVR</a:t>
            </a:r>
            <a:endParaRPr lang="en-US" dirty="0">
              <a:solidFill>
                <a:prstClr val="black"/>
              </a:solidFill>
            </a:endParaRPr>
          </a:p>
        </p:txBody>
      </p:sp>
      <p:sp>
        <p:nvSpPr>
          <p:cNvPr id="4" name="Slide Number Placeholder 3"/>
          <p:cNvSpPr>
            <a:spLocks noGrp="1"/>
          </p:cNvSpPr>
          <p:nvPr>
            <p:ph type="sldNum" sz="quarter" idx="4"/>
          </p:nvPr>
        </p:nvSpPr>
        <p:spPr/>
        <p:txBody>
          <a:bodyPr/>
          <a:lstStyle/>
          <a:p>
            <a:fld id="{0249A42C-7C3A-1946-A459-68A8AD418034}" type="slidenum">
              <a:rPr lang="en-US" smtClean="0">
                <a:solidFill>
                  <a:prstClr val="black"/>
                </a:solidFill>
              </a:rPr>
              <a:pPr/>
              <a:t>9</a:t>
            </a:fld>
            <a:endParaRPr lang="en-US">
              <a:solidFill>
                <a:prstClr val="black"/>
              </a:solidFill>
            </a:endParaRPr>
          </a:p>
        </p:txBody>
      </p:sp>
      <p:sp>
        <p:nvSpPr>
          <p:cNvPr id="5" name="Date Placeholder 4"/>
          <p:cNvSpPr>
            <a:spLocks noGrp="1"/>
          </p:cNvSpPr>
          <p:nvPr>
            <p:ph type="dt" sz="half" idx="2"/>
          </p:nvPr>
        </p:nvSpPr>
        <p:spPr/>
        <p:txBody>
          <a:bodyPr/>
          <a:lstStyle/>
          <a:p>
            <a:r>
              <a:rPr lang="en-US" smtClean="0">
                <a:solidFill>
                  <a:prstClr val="black"/>
                </a:solidFill>
              </a:rPr>
              <a:t>June 1, 2017</a:t>
            </a:r>
            <a:endParaRPr lang="en-US" dirty="0">
              <a:solidFill>
                <a:prstClr val="black"/>
              </a:solidFill>
            </a:endParaRPr>
          </a:p>
        </p:txBody>
      </p:sp>
      <p:sp>
        <p:nvSpPr>
          <p:cNvPr id="6" name="Content Placeholder 2"/>
          <p:cNvSpPr txBox="1">
            <a:spLocks/>
          </p:cNvSpPr>
          <p:nvPr/>
        </p:nvSpPr>
        <p:spPr>
          <a:xfrm>
            <a:off x="228600" y="1033272"/>
            <a:ext cx="86868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2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latin typeface="Calibri" panose="020F0502020204030204" pitchFamily="34" charset="0"/>
                <a:ea typeface="Calibri" panose="020F0502020204030204" pitchFamily="34" charset="0"/>
                <a:cs typeface="Times New Roman" panose="02020603050405020304" pitchFamily="18" charset="0"/>
              </a:rPr>
              <a:t>Dark grey </a:t>
            </a:r>
            <a:r>
              <a:rPr lang="en-US" sz="1600" dirty="0">
                <a:latin typeface="Calibri" panose="020F0502020204030204" pitchFamily="34" charset="0"/>
                <a:ea typeface="Calibri" panose="020F0502020204030204" pitchFamily="34" charset="0"/>
                <a:cs typeface="Times New Roman" panose="02020603050405020304" pitchFamily="18" charset="0"/>
              </a:rPr>
              <a:t>highlights indicate the issue has been addressed</a:t>
            </a:r>
            <a:r>
              <a:rPr lang="en-US" sz="1600" dirty="0" smtClean="0">
                <a:latin typeface="Calibri" panose="020F050202020403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600" b="1" dirty="0">
                <a:latin typeface="Calibri" panose="020F0502020204030204" pitchFamily="34" charset="0"/>
                <a:ea typeface="Calibri" panose="020F0502020204030204" pitchFamily="34" charset="0"/>
                <a:cs typeface="Times New Roman" panose="02020603050405020304" pitchFamily="18" charset="0"/>
              </a:rPr>
              <a:t>Image quality issues noted by multiple AWC forecasters:</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849057844"/>
              </p:ext>
            </p:extLst>
          </p:nvPr>
        </p:nvGraphicFramePr>
        <p:xfrm>
          <a:off x="698740" y="1777044"/>
          <a:ext cx="7781026" cy="4514027"/>
        </p:xfrm>
        <a:graphic>
          <a:graphicData uri="http://schemas.openxmlformats.org/drawingml/2006/table">
            <a:tbl>
              <a:tblPr firstCol="1" bandRow="1">
                <a:tableStyleId>{5C22544A-7EE6-4342-B048-85BDC9FD1C3A}</a:tableStyleId>
              </a:tblPr>
              <a:tblGrid>
                <a:gridCol w="1718484"/>
                <a:gridCol w="6062542"/>
              </a:tblGrid>
              <a:tr h="796593">
                <a:tc>
                  <a:txBody>
                    <a:bodyPr/>
                    <a:lstStyle/>
                    <a:p>
                      <a:pPr marL="0" marR="0" algn="r">
                        <a:spcBef>
                          <a:spcPts val="0"/>
                        </a:spcBef>
                        <a:spcAft>
                          <a:spcPts val="0"/>
                        </a:spcAft>
                      </a:pPr>
                      <a:r>
                        <a:rPr lang="en-US" sz="1400" dirty="0">
                          <a:effectLst/>
                        </a:rPr>
                        <a:t>Navigation ‘wobble’</a:t>
                      </a:r>
                      <a:endParaRPr lang="en-US" sz="14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Both N-AWIPS and AWIPS-2, all domains. Noticeable ‘wobble’ in navigation, particularly when zoomed in. There is also a more significant ‘jerk’ after the completion of each PLT.</a:t>
                      </a:r>
                      <a:endParaRPr lang="en-US" sz="14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96593">
                <a:tc>
                  <a:txBody>
                    <a:bodyPr/>
                    <a:lstStyle/>
                    <a:p>
                      <a:pPr marL="0" marR="0" algn="r">
                        <a:spcBef>
                          <a:spcPts val="0"/>
                        </a:spcBef>
                        <a:spcAft>
                          <a:spcPts val="0"/>
                        </a:spcAft>
                      </a:pPr>
                      <a:r>
                        <a:rPr lang="en-US" sz="1400">
                          <a:effectLst/>
                        </a:rPr>
                        <a:t>WV ‘jitter’</a:t>
                      </a:r>
                      <a:endParaRPr lang="en-US" sz="14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Both N-AWIPS and AWIPS-2, CONUS domain. The three WV channels seem to ‘jitter’ if looped or fluctuate slightly. It is thought that this is due to a calibration issue in the imager.</a:t>
                      </a:r>
                      <a:endParaRPr lang="en-US" sz="14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96593">
                <a:tc>
                  <a:txBody>
                    <a:bodyPr/>
                    <a:lstStyle/>
                    <a:p>
                      <a:pPr marL="0" marR="0" algn="r">
                        <a:spcBef>
                          <a:spcPts val="0"/>
                        </a:spcBef>
                        <a:spcAft>
                          <a:spcPts val="0"/>
                        </a:spcAft>
                      </a:pPr>
                      <a:r>
                        <a:rPr lang="en-US" sz="1400">
                          <a:effectLst/>
                        </a:rPr>
                        <a:t>‘Speckles’ in visible imagery</a:t>
                      </a:r>
                      <a:endParaRPr lang="en-US" sz="14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Both N-AWIPS and AWIPS-2, all domains. Visible imagery overflows causing ‘speckles’ or zero values for high brightness temperatures. Fixes are in the works for this issue.</a:t>
                      </a:r>
                      <a:endParaRPr lang="en-US" sz="14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96593">
                <a:tc>
                  <a:txBody>
                    <a:bodyPr/>
                    <a:lstStyle/>
                    <a:p>
                      <a:pPr marL="0" marR="0" algn="r">
                        <a:spcBef>
                          <a:spcPts val="0"/>
                        </a:spcBef>
                        <a:spcAft>
                          <a:spcPts val="0"/>
                        </a:spcAft>
                      </a:pPr>
                      <a:r>
                        <a:rPr lang="en-US" sz="1400" dirty="0">
                          <a:effectLst/>
                        </a:rPr>
                        <a:t>‘Streaks’ in imagery</a:t>
                      </a:r>
                      <a:endParaRPr lang="en-US" sz="14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Both N-AWIPS and AWIPS-2, all domains. On a normal day (i.e. not during PLTs), they are most noticeable in visible imagery as well as sometimes the ozone channel. Horizontal streaks through the imagery.</a:t>
                      </a:r>
                      <a:endParaRPr lang="en-US" sz="14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96593">
                <a:tc>
                  <a:txBody>
                    <a:bodyPr/>
                    <a:lstStyle/>
                    <a:p>
                      <a:pPr marL="0" marR="0" algn="r">
                        <a:spcBef>
                          <a:spcPts val="0"/>
                        </a:spcBef>
                        <a:spcAft>
                          <a:spcPts val="0"/>
                        </a:spcAft>
                      </a:pPr>
                      <a:r>
                        <a:rPr lang="en-US" sz="1400">
                          <a:effectLst/>
                        </a:rPr>
                        <a:t>‘Blocky’ artifacts in the Clear Sky mask</a:t>
                      </a:r>
                      <a:endParaRPr lang="en-US" sz="14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N-AWIPS (from PDA), CONUS and FD. There were several artifacts in the CSM from PDA, including ‘blocky’ features and various lines. This has improved, but some artifacts are still noticeable at times.</a:t>
                      </a:r>
                      <a:endParaRPr lang="en-US" sz="14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1062">
                <a:tc>
                  <a:txBody>
                    <a:bodyPr/>
                    <a:lstStyle/>
                    <a:p>
                      <a:pPr marL="0" marR="0" algn="r">
                        <a:spcBef>
                          <a:spcPts val="0"/>
                        </a:spcBef>
                        <a:spcAft>
                          <a:spcPts val="0"/>
                        </a:spcAft>
                      </a:pPr>
                      <a:r>
                        <a:rPr lang="en-US" sz="1400">
                          <a:effectLst/>
                        </a:rPr>
                        <a:t>GLM data ‘artifacts’ increase in daytime</a:t>
                      </a:r>
                      <a:endParaRPr lang="en-US" sz="140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More ‘speckles’ or artifact data as the day progresses; i.e. an increase in this artifact data as the sun rises.</a:t>
                      </a:r>
                      <a:endParaRPr lang="en-US" sz="1400"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11287608"/>
      </p:ext>
    </p:extLst>
  </p:cSld>
  <p:clrMapOvr>
    <a:masterClrMapping/>
  </p:clrMapOvr>
</p:sld>
</file>

<file path=ppt/theme/theme1.xml><?xml version="1.0" encoding="utf-8"?>
<a:theme xmlns:a="http://schemas.openxmlformats.org/drawingml/2006/main" name="Default Theme">
  <a:themeElements>
    <a:clrScheme name="Custom 3">
      <a:dk1>
        <a:sysClr val="windowText" lastClr="000000"/>
      </a:dk1>
      <a:lt1>
        <a:sysClr val="window" lastClr="FFFFFF"/>
      </a:lt1>
      <a:dk2>
        <a:srgbClr val="084284"/>
      </a:dk2>
      <a:lt2>
        <a:srgbClr val="E6E6E6"/>
      </a:lt2>
      <a:accent1>
        <a:srgbClr val="285583"/>
      </a:accent1>
      <a:accent2>
        <a:srgbClr val="7E5100"/>
      </a:accent2>
      <a:accent3>
        <a:srgbClr val="FED174"/>
      </a:accent3>
      <a:accent4>
        <a:srgbClr val="9BCFFF"/>
      </a:accent4>
      <a:accent5>
        <a:srgbClr val="4088D2"/>
      </a:accent5>
      <a:accent6>
        <a:srgbClr val="BC0000"/>
      </a:accent6>
      <a:hlink>
        <a:srgbClr val="084284"/>
      </a:hlink>
      <a:folHlink>
        <a:srgbClr val="3877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519</TotalTime>
  <Words>2201</Words>
  <Application>Microsoft Office PowerPoint</Application>
  <PresentationFormat>On-screen Show (4:3)</PresentationFormat>
  <Paragraphs>150</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Tahoma</vt:lpstr>
      <vt:lpstr>Times New Roman</vt:lpstr>
      <vt:lpstr>Default Theme</vt:lpstr>
      <vt:lpstr>Product Feedback Forum</vt:lpstr>
      <vt:lpstr>Product Feedback Forum (PFF)</vt:lpstr>
      <vt:lpstr>Product Feedback Forum (PFF)</vt:lpstr>
      <vt:lpstr>Product Feedback Forum (PFF)</vt:lpstr>
      <vt:lpstr>PowerPoint Presentation</vt:lpstr>
      <vt:lpstr>Product Feedback Forum (PFF)</vt:lpstr>
      <vt:lpstr>Product Feedback Forum (PFF)</vt:lpstr>
      <vt:lpstr>Product Feedback Forum (PFF)</vt:lpstr>
      <vt:lpstr>Product Feedback Forum (PFF)</vt:lpstr>
      <vt:lpstr>Product Feedback Forum (PFF)</vt:lpstr>
      <vt:lpstr>Product Feedback Forum (PFF)</vt:lpstr>
      <vt:lpstr>Product Feedback Forum (PFF)</vt:lpstr>
      <vt:lpstr>Product Feedback Forum (PFF)</vt:lpstr>
      <vt:lpstr>Product Feedback Forum (PFF)</vt:lpstr>
      <vt:lpstr>Product Feedback Forum (PFF)</vt:lpstr>
      <vt:lpstr>Product Feedback Forum (PFF)</vt:lpstr>
      <vt:lpstr>Product Feedback Forum (PFF)</vt:lpstr>
      <vt:lpstr>Product Feedback Forum (PFF)</vt:lpstr>
    </vt:vector>
  </TitlesOfParts>
  <Company>GOES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Mozer, Kathryn (GSFC-416.0)[NOAA]</dc:creator>
  <cp:lastModifiedBy>Mozer, Kathryn (GSFC-416.0)[NOAA]</cp:lastModifiedBy>
  <cp:revision>33</cp:revision>
  <dcterms:created xsi:type="dcterms:W3CDTF">2017-04-19T13:12:46Z</dcterms:created>
  <dcterms:modified xsi:type="dcterms:W3CDTF">2017-05-31T20:06:38Z</dcterms:modified>
</cp:coreProperties>
</file>